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223" r:id="rId1"/>
  </p:sldMasterIdLst>
  <p:sldIdLst>
    <p:sldId id="256" r:id="rId2"/>
    <p:sldId id="257" r:id="rId3"/>
    <p:sldId id="297" r:id="rId4"/>
    <p:sldId id="289" r:id="rId5"/>
    <p:sldId id="283" r:id="rId6"/>
    <p:sldId id="287" r:id="rId7"/>
    <p:sldId id="299" r:id="rId8"/>
    <p:sldId id="285" r:id="rId9"/>
    <p:sldId id="291" r:id="rId10"/>
    <p:sldId id="295" r:id="rId11"/>
    <p:sldId id="273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99"/>
    <a:srgbClr val="FFCCFF"/>
    <a:srgbClr val="990099"/>
    <a:srgbClr val="003300"/>
    <a:srgbClr val="FF9900"/>
    <a:srgbClr val="9A3A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8" d="100"/>
          <a:sy n="78" d="100"/>
        </p:scale>
        <p:origin x="63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9334D819-9F07-4261-B09B-9E467E5D9002}" type="datetimeFigureOut">
              <a:rPr lang="en-US" smtClean="0"/>
              <a:pPr/>
              <a:t>5/13/2021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7552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5/13/2021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258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5/13/2021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7254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5/13/2021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24688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5/13/2021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42910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5/13/2021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7359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5/13/2021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113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5/13/2021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94283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5/13/2021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2950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5/13/2021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663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5/13/2021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25836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5/13/2021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36014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5/13/2021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8560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5/13/2021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84183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5/13/2021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40729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5/13/2021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81060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5/13/2021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2574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334D819-9F07-4261-B09B-9E467E5D9002}" type="datetimeFigureOut">
              <a:rPr lang="en-US" smtClean="0"/>
              <a:pPr/>
              <a:t>5/13/2021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908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4" r:id="rId1"/>
    <p:sldLayoutId id="2147484225" r:id="rId2"/>
    <p:sldLayoutId id="2147484226" r:id="rId3"/>
    <p:sldLayoutId id="2147484227" r:id="rId4"/>
    <p:sldLayoutId id="2147484228" r:id="rId5"/>
    <p:sldLayoutId id="2147484229" r:id="rId6"/>
    <p:sldLayoutId id="2147484230" r:id="rId7"/>
    <p:sldLayoutId id="2147484231" r:id="rId8"/>
    <p:sldLayoutId id="2147484232" r:id="rId9"/>
    <p:sldLayoutId id="2147484233" r:id="rId10"/>
    <p:sldLayoutId id="2147484234" r:id="rId11"/>
    <p:sldLayoutId id="2147484235" r:id="rId12"/>
    <p:sldLayoutId id="2147484236" r:id="rId13"/>
    <p:sldLayoutId id="2147484237" r:id="rId14"/>
    <p:sldLayoutId id="2147484238" r:id="rId15"/>
    <p:sldLayoutId id="2147484239" r:id="rId16"/>
    <p:sldLayoutId id="2147484240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2398" y="1465729"/>
            <a:ext cx="6815669" cy="1920935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Arial Black" panose="020B0A04020102020204" pitchFamily="34" charset="0"/>
                <a:cs typeface="Miriam" panose="020B0502050101010101" pitchFamily="34" charset="-79"/>
              </a:rPr>
              <a:t>БУЛЛИНГ</a:t>
            </a:r>
            <a:r>
              <a:rPr lang="ru-RU" b="1" dirty="0" smtClean="0">
                <a:solidFill>
                  <a:schemeClr val="tx1"/>
                </a:solidFill>
                <a:latin typeface="Arial Black" panose="020B0A04020102020204" pitchFamily="34" charset="0"/>
                <a:cs typeface="Miriam" panose="020B0502050101010101" pitchFamily="34" charset="-79"/>
              </a:rPr>
              <a:t/>
            </a:r>
            <a:br>
              <a:rPr lang="ru-RU" b="1" dirty="0" smtClean="0">
                <a:solidFill>
                  <a:schemeClr val="tx1"/>
                </a:solidFill>
                <a:latin typeface="Arial Black" panose="020B0A04020102020204" pitchFamily="34" charset="0"/>
                <a:cs typeface="Miriam" panose="020B0502050101010101" pitchFamily="34" charset="-79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СПб</a:t>
            </a:r>
            <a:r>
              <a:rPr lang="ru-RU" b="1" dirty="0" smtClean="0">
                <a:solidFill>
                  <a:schemeClr val="tx1"/>
                </a:solidFill>
                <a:latin typeface="Arial Black" panose="020B0A04020102020204" pitchFamily="34" charset="0"/>
                <a:cs typeface="Miriam" panose="020B0502050101010101" pitchFamily="34" charset="-79"/>
              </a:rPr>
              <a:t> 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ГБОУ Медицинский техникум №2</a:t>
            </a:r>
            <a:b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Подготовила: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педагог-психолог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Лякишева О.В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913992" y="10871090"/>
            <a:ext cx="2582344" cy="472331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8781" y="3574118"/>
            <a:ext cx="5162901" cy="3378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545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5037" y="567219"/>
            <a:ext cx="1081185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БУЛЛИН</a:t>
            </a:r>
            <a:r>
              <a:rPr lang="ru-RU" sz="2400" dirty="0"/>
              <a:t>Г</a:t>
            </a:r>
            <a:r>
              <a:rPr lang="ru-RU" sz="2000" dirty="0"/>
              <a:t> — ЭТО КОГДА ОДИН ЧЕЛОВЕК </a:t>
            </a:r>
            <a:r>
              <a:rPr lang="ru-RU" sz="2000" b="1" i="1" dirty="0"/>
              <a:t>НАМЕРЕННО И НЕОДНОКРАТНО </a:t>
            </a:r>
            <a:r>
              <a:rPr lang="ru-RU" sz="2000" dirty="0"/>
              <a:t>ЗАСТАВЛЯЕТ ДРУГОГО ЧЕЛОВЕКА ЧУВСТВОВАТЬ СЕБЯ ПЛОХО, И ПРИ ЭТОМ ЖЕРТВЕ ТРУДНО </a:t>
            </a:r>
            <a:r>
              <a:rPr lang="ru-RU" sz="2000" dirty="0" smtClean="0"/>
              <a:t>ЗАЩИТИТЬСЯ.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048000" y="296733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46975" y="1582882"/>
            <a:ext cx="4822552" cy="2421081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2">
                  <a:lumMod val="20000"/>
                  <a:lumOff val="80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БОЛЬНО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endParaRPr lang="ru-RU" sz="1600" dirty="0" smtClean="0">
              <a:solidFill>
                <a:schemeClr val="tx1"/>
              </a:solidFill>
            </a:endParaRPr>
          </a:p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Душевное </a:t>
            </a:r>
            <a:r>
              <a:rPr lang="ru-RU" sz="2000" dirty="0">
                <a:solidFill>
                  <a:schemeClr val="tx1"/>
                </a:solidFill>
              </a:rPr>
              <a:t>и телесное здоровье человека могут пострадать от подобных действий. Боль может быть видимой для других или скрытой</a:t>
            </a:r>
            <a:r>
              <a:rPr lang="ru-RU" sz="1600" dirty="0">
                <a:solidFill>
                  <a:schemeClr val="tx1"/>
                </a:solidFill>
              </a:rPr>
              <a:t>.</a:t>
            </a:r>
            <a:endParaRPr lang="ru-RU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179127" y="1582882"/>
            <a:ext cx="5008106" cy="2421081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3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3">
                  <a:lumMod val="20000"/>
                  <a:lumOff val="80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ПРЕДНАМЕРЕННО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Человек </a:t>
            </a:r>
            <a:r>
              <a:rPr lang="ru-RU" sz="2000" dirty="0">
                <a:solidFill>
                  <a:schemeClr val="tx1"/>
                </a:solidFill>
              </a:rPr>
              <a:t>причиняет физическую или психологическую боль другому человеку намеренно, а не случайно. Дружеская игра или розыгрыши — это не </a:t>
            </a:r>
            <a:r>
              <a:rPr lang="ru-RU" sz="2000" dirty="0" err="1">
                <a:solidFill>
                  <a:schemeClr val="tx1"/>
                </a:solidFill>
              </a:rPr>
              <a:t>буллинг</a:t>
            </a:r>
            <a:r>
              <a:rPr lang="ru-RU" sz="16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46975" y="4100946"/>
            <a:ext cx="4822552" cy="215203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5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5">
                  <a:lumMod val="20000"/>
                  <a:lumOff val="80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ТРУДНО ЗАЩИТИТЬ СЕБЯ </a:t>
            </a:r>
            <a:endParaRPr lang="ru-RU" sz="2000" b="1" dirty="0" smtClean="0">
              <a:solidFill>
                <a:schemeClr val="tx1"/>
              </a:solidFill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Силы </a:t>
            </a:r>
            <a:r>
              <a:rPr lang="ru-RU" dirty="0">
                <a:solidFill>
                  <a:schemeClr val="tx1"/>
                </a:solidFill>
              </a:rPr>
              <a:t>в травле всегда неравны. Жертва может быть физически слабее, беднее или богаче или может просто отличаться от других; у жертвы может быть мало друзей в школе и </a:t>
            </a:r>
            <a:r>
              <a:rPr lang="ru-RU" dirty="0" err="1">
                <a:solidFill>
                  <a:schemeClr val="tx1"/>
                </a:solidFill>
              </a:rPr>
              <a:t>т.п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179127" y="4100946"/>
            <a:ext cx="5001679" cy="2152033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6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6">
                  <a:lumMod val="20000"/>
                  <a:lumOff val="80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НЕОДНОКРАТНО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endParaRPr lang="ru-RU" sz="1600" dirty="0" smtClean="0">
              <a:solidFill>
                <a:schemeClr val="tx1"/>
              </a:solidFill>
            </a:endParaRPr>
          </a:p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Один </a:t>
            </a:r>
            <a:r>
              <a:rPr lang="ru-RU" sz="2000" dirty="0">
                <a:solidFill>
                  <a:schemeClr val="tx1"/>
                </a:solidFill>
              </a:rPr>
              <a:t>и тот же человек или группа несколько раз вредит кому-то. </a:t>
            </a:r>
            <a:r>
              <a:rPr lang="ru-RU" sz="2000" dirty="0" err="1">
                <a:solidFill>
                  <a:schemeClr val="tx1"/>
                </a:solidFill>
              </a:rPr>
              <a:t>Буллинг</a:t>
            </a:r>
            <a:r>
              <a:rPr lang="ru-RU" sz="2000" dirty="0">
                <a:solidFill>
                  <a:schemeClr val="tx1"/>
                </a:solidFill>
              </a:rPr>
              <a:t> — это не случайный одноразовый спор или драка.</a:t>
            </a:r>
          </a:p>
        </p:txBody>
      </p:sp>
    </p:spTree>
    <p:extLst>
      <p:ext uri="{BB962C8B-B14F-4D97-AF65-F5344CB8AC3E}">
        <p14:creationId xmlns:p14="http://schemas.microsoft.com/office/powerpoint/2010/main" val="2633609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3944" y="1390918"/>
            <a:ext cx="109728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Физический</a:t>
            </a:r>
            <a:r>
              <a:rPr lang="ru-RU" sz="2000" dirty="0" smtClean="0"/>
              <a:t> </a:t>
            </a:r>
            <a:r>
              <a:rPr lang="ru-RU" sz="2000" dirty="0"/>
              <a:t>– непосредственные физические действия в отношении жертвы (толчки, пинки, побои</a:t>
            </a:r>
            <a:r>
              <a:rPr lang="ru-RU" sz="2000" dirty="0" smtClean="0"/>
              <a:t>, подзатыльники);</a:t>
            </a:r>
            <a:endParaRPr lang="ru-RU" sz="20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Вербальный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/>
              <a:t>– угрозы, оскорбления, насмешки, </a:t>
            </a:r>
            <a:r>
              <a:rPr lang="ru-RU" sz="2000" dirty="0" smtClean="0"/>
              <a:t>унижение, обидные слова о семье, национальности, внешнем виде;</a:t>
            </a:r>
            <a:endParaRPr lang="ru-RU" sz="20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Социально-психологический</a:t>
            </a:r>
            <a:r>
              <a:rPr lang="ru-RU" sz="2000" dirty="0" smtClean="0"/>
              <a:t> – это сплетни</a:t>
            </a:r>
            <a:r>
              <a:rPr lang="ru-RU" sz="2000" dirty="0"/>
              <a:t>, </a:t>
            </a:r>
            <a:r>
              <a:rPr lang="ru-RU" sz="2000" dirty="0" smtClean="0"/>
              <a:t>заведомо ложные слухи</a:t>
            </a:r>
            <a:r>
              <a:rPr lang="ru-RU" sz="2000" dirty="0"/>
              <a:t>, игнорирование, бойкот, </a:t>
            </a:r>
            <a:r>
              <a:rPr lang="ru-RU" sz="2000" dirty="0" smtClean="0"/>
              <a:t>манипуляции, игнорирование, интриги, шантаж);</a:t>
            </a:r>
            <a:endParaRPr lang="ru-RU" sz="20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Экономический</a:t>
            </a:r>
            <a:r>
              <a:rPr lang="ru-RU" sz="2000" dirty="0" smtClean="0"/>
              <a:t> </a:t>
            </a:r>
            <a:r>
              <a:rPr lang="ru-RU" sz="2000" dirty="0"/>
              <a:t>– вымогательство или прямой отбор денег, вещей, </a:t>
            </a:r>
            <a:r>
              <a:rPr lang="ru-RU" sz="2000" dirty="0" smtClean="0"/>
              <a:t>порча личных предметов, </a:t>
            </a:r>
            <a:r>
              <a:rPr lang="ru-RU" sz="2000" dirty="0"/>
              <a:t>одежды;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Кибербуллинг</a:t>
            </a:r>
            <a:r>
              <a:rPr lang="ru-RU" sz="2000" dirty="0" smtClean="0"/>
              <a:t>– </a:t>
            </a:r>
            <a:r>
              <a:rPr lang="ru-RU" sz="2000" dirty="0"/>
              <a:t>травля в интернете через социальные сети, электронную почту. Предполагает распространение слухов и ложной информации, взлом личных страниц, отправку негативных сообщений и комментариев. Является самым молодым и самым опасным видом </a:t>
            </a:r>
            <a:r>
              <a:rPr lang="ru-RU" sz="2000" dirty="0" err="1"/>
              <a:t>буллинга</a:t>
            </a:r>
            <a:r>
              <a:rPr lang="ru-RU" sz="2000" dirty="0"/>
              <a:t>, поскольку от него очень сложно защититься и найти источники, откуда исходит угроза</a:t>
            </a:r>
            <a:r>
              <a:rPr lang="ru-RU" dirty="0"/>
              <a:t>. </a:t>
            </a:r>
            <a:endParaRPr lang="ru-RU" dirty="0" smtClean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2986" y="5374768"/>
            <a:ext cx="2125014" cy="148323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687132" y="579549"/>
            <a:ext cx="951748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ВИДЫ БУЛЛИНГА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35290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31819" y="595745"/>
            <a:ext cx="868523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Проявление </a:t>
            </a:r>
            <a:r>
              <a:rPr lang="ru-RU" sz="5400" b="1" cap="none" spc="0" dirty="0" err="1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кибербуллинга</a:t>
            </a:r>
            <a:endParaRPr lang="ru-RU" sz="5400" b="1" cap="none" spc="0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80654" y="1422093"/>
            <a:ext cx="1043247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400" b="1" dirty="0" smtClean="0">
                <a:solidFill>
                  <a:srgbClr val="00B050"/>
                </a:solidFill>
              </a:rPr>
              <a:t>Сообщения с оскорблениями или угрозами</a:t>
            </a:r>
            <a:r>
              <a:rPr lang="ru-RU" dirty="0" smtClean="0">
                <a:solidFill>
                  <a:srgbClr val="00B050"/>
                </a:solidFill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400" b="1" dirty="0" smtClean="0">
                <a:solidFill>
                  <a:srgbClr val="7030A0"/>
                </a:solidFill>
              </a:rPr>
              <a:t>Создание опросов предназначенных для того, чтобы унизить (например «Ваня-тормоз или </a:t>
            </a:r>
            <a:r>
              <a:rPr lang="ru-RU" sz="2400" b="1" dirty="0" err="1" smtClean="0">
                <a:solidFill>
                  <a:srgbClr val="7030A0"/>
                </a:solidFill>
              </a:rPr>
              <a:t>ботан</a:t>
            </a:r>
            <a:r>
              <a:rPr lang="ru-RU" sz="2400" b="1" dirty="0" smtClean="0">
                <a:solidFill>
                  <a:srgbClr val="7030A0"/>
                </a:solidFill>
              </a:rPr>
              <a:t>?», «Кто самый толстый»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400" b="1" dirty="0" smtClean="0">
                <a:solidFill>
                  <a:srgbClr val="C00000"/>
                </a:solidFill>
              </a:rPr>
              <a:t>Порождение слухов, которые приведут к </a:t>
            </a:r>
            <a:r>
              <a:rPr lang="ru-RU" sz="2400" b="1" dirty="0" err="1" smtClean="0">
                <a:solidFill>
                  <a:srgbClr val="C00000"/>
                </a:solidFill>
              </a:rPr>
              <a:t>киберпреследованию</a:t>
            </a:r>
            <a:r>
              <a:rPr lang="ru-RU" sz="2400" b="1" dirty="0" smtClean="0">
                <a:solidFill>
                  <a:srgbClr val="C00000"/>
                </a:solidFill>
              </a:rPr>
              <a:t>  со стороны других людей;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400" b="1" dirty="0" smtClean="0">
                <a:solidFill>
                  <a:srgbClr val="FF9900"/>
                </a:solidFill>
              </a:rPr>
              <a:t>Использование ваших данных для регистрации на других сайтах;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400" b="1" dirty="0" smtClean="0">
                <a:solidFill>
                  <a:srgbClr val="0070C0"/>
                </a:solidFill>
              </a:rPr>
              <a:t>Изоляция (создание закрытых групп или игнорирование вопросов);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400" b="1" dirty="0" smtClean="0">
                <a:solidFill>
                  <a:srgbClr val="003300"/>
                </a:solidFill>
              </a:rPr>
              <a:t>Размещение ваших фото с оскорбительными комментариями 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400" b="1" dirty="0" smtClean="0">
                <a:solidFill>
                  <a:srgbClr val="C00000"/>
                </a:solidFill>
              </a:rPr>
              <a:t>Публикация личной информации о вас, без разрешения;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400" b="1" dirty="0" smtClean="0">
                <a:solidFill>
                  <a:srgbClr val="990099"/>
                </a:solidFill>
              </a:rPr>
              <a:t>Копирование и размещение в публичном доступе личных переписок.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2400" b="1" dirty="0" smtClean="0">
              <a:solidFill>
                <a:srgbClr val="0070C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2400" b="1" dirty="0">
              <a:solidFill>
                <a:srgbClr val="FFC000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2077" y="5376544"/>
            <a:ext cx="2651990" cy="148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268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901522" y="1378039"/>
            <a:ext cx="4855334" cy="3593206"/>
          </a:xfrm>
          <a:prstGeom prst="rect">
            <a:avLst/>
          </a:prstGeom>
          <a:gradFill flip="none" rotWithShape="1">
            <a:gsLst>
              <a:gs pos="0">
                <a:srgbClr val="CCFF99">
                  <a:shade val="30000"/>
                  <a:satMod val="115000"/>
                </a:srgbClr>
              </a:gs>
              <a:gs pos="50000">
                <a:srgbClr val="CCFF99">
                  <a:shade val="67500"/>
                  <a:satMod val="115000"/>
                </a:srgbClr>
              </a:gs>
              <a:gs pos="100000">
                <a:srgbClr val="CCFF99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Флейм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перепалка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Клевета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Самозванство, кто-то выдаёт себя за тебя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Преследование в интернете</a:t>
            </a:r>
          </a:p>
          <a:p>
            <a:pPr marL="342900" indent="-342900">
              <a:buFont typeface="+mj-lt"/>
              <a:buAutoNum type="arabicPeriod"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Изоляция</a:t>
            </a:r>
          </a:p>
          <a:p>
            <a:pPr marL="342900" indent="-342900">
              <a:buFont typeface="+mj-lt"/>
              <a:buAutoNum type="arabicPeriod"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Избивают реально, видео выкладывают в интернет</a:t>
            </a:r>
          </a:p>
          <a:p>
            <a:pPr marL="342900" indent="-342900">
              <a:buFont typeface="+mj-lt"/>
              <a:buAutoNum type="arabicPeriod"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246254" y="1378039"/>
            <a:ext cx="5009881" cy="3593206"/>
          </a:xfrm>
          <a:prstGeom prst="rect">
            <a:avLst/>
          </a:prstGeom>
          <a:gradFill flip="none" rotWithShape="1">
            <a:gsLst>
              <a:gs pos="0">
                <a:srgbClr val="FFCCFF">
                  <a:shade val="30000"/>
                  <a:satMod val="115000"/>
                </a:srgbClr>
              </a:gs>
              <a:gs pos="50000">
                <a:srgbClr val="FFCCFF">
                  <a:shade val="67500"/>
                  <a:satMod val="115000"/>
                </a:srgbClr>
              </a:gs>
              <a:gs pos="100000">
                <a:srgbClr val="FFCCFF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endParaRPr lang="ru-RU" dirty="0" smtClean="0"/>
          </a:p>
          <a:p>
            <a:pPr marL="342900" indent="-342900">
              <a:buFont typeface="+mj-lt"/>
              <a:buAutoNum type="arabicPeriod"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Выйди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группы, где тебе некомфортно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Напомни, что за это есть уголовное наказание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Сообщи всем друзьям, что это не ты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Расскажи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родителям, напиши заявление в полицию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Поговори с кем-нибудь. Подумай- почему ты хочешь дружить с теми, кто тебя отвергает?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Сообщи взрослым, в полицию.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endParaRPr lang="ru-RU" dirty="0" smtClean="0"/>
          </a:p>
          <a:p>
            <a:pPr marL="342900" indent="-342900">
              <a:buFont typeface="+mj-lt"/>
              <a:buAutoNum type="arabicPeriod"/>
            </a:pPr>
            <a:endParaRPr lang="ru-RU" dirty="0" smtClean="0"/>
          </a:p>
          <a:p>
            <a:pPr marL="342900" indent="-342900">
              <a:buFont typeface="+mj-lt"/>
              <a:buAutoNum type="arabicPeriod"/>
            </a:pPr>
            <a:endParaRPr lang="ru-RU" dirty="0" smtClean="0"/>
          </a:p>
          <a:p>
            <a:pPr marL="342900" indent="-342900">
              <a:buFont typeface="+mj-lt"/>
              <a:buAutoNum type="arabicPeriod"/>
            </a:pPr>
            <a:endParaRPr lang="ru-RU" dirty="0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9456" y="4281801"/>
            <a:ext cx="3798137" cy="2847079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19" name="Стрелка вправо с вырезом 18"/>
          <p:cNvSpPr/>
          <p:nvPr/>
        </p:nvSpPr>
        <p:spPr>
          <a:xfrm>
            <a:off x="5589430" y="3032974"/>
            <a:ext cx="592429" cy="283335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1365161" y="540913"/>
            <a:ext cx="959476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Действия при </a:t>
            </a:r>
            <a:r>
              <a:rPr lang="ru-RU" sz="40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кибербуллинге</a:t>
            </a:r>
            <a:endParaRPr lang="ru-RU" sz="4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69435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3042" y="727137"/>
            <a:ext cx="8626018" cy="5428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095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59099" y="1309697"/>
            <a:ext cx="9257956" cy="35394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Зависть;</a:t>
            </a:r>
            <a:endParaRPr lang="ru-RU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b="1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Месть за </a:t>
            </a:r>
            <a:r>
              <a:rPr lang="ru-RU" sz="28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причинённые </a:t>
            </a:r>
            <a:r>
              <a:rPr lang="ru-RU" sz="2800" b="1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обиды;</a:t>
            </a:r>
            <a:endParaRPr lang="ru-RU" sz="2800" b="1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Самоутверждение </a:t>
            </a:r>
            <a:r>
              <a:rPr lang="ru-RU" sz="28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коллективе (поднять свою оценку за счёт тех ребят, которые не могут ответить);</a:t>
            </a:r>
            <a:endParaRPr lang="ru-RU" sz="2800" b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b="1" dirty="0" smtClean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Стремление </a:t>
            </a:r>
            <a:r>
              <a:rPr lang="ru-RU" sz="2800" b="1" dirty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быть в центре внимания, выглядеть «круто»;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b="1" dirty="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Желание </a:t>
            </a:r>
            <a:r>
              <a:rPr lang="ru-RU" sz="28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нейтрализовать соперника посредством его унижения.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712891" y="386366"/>
            <a:ext cx="870416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Мотивы травли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8326" y="4460266"/>
            <a:ext cx="4639561" cy="2397734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1889795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4314" y="543697"/>
            <a:ext cx="10964562" cy="615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РОЛИ</a:t>
            </a:r>
          </a:p>
          <a:p>
            <a:r>
              <a:rPr lang="ru-RU" b="1" dirty="0" smtClean="0"/>
              <a:t>Жертва</a:t>
            </a:r>
            <a:endParaRPr lang="ru-RU" b="1" dirty="0"/>
          </a:p>
          <a:p>
            <a:r>
              <a:rPr lang="ru-RU" sz="1600" dirty="0"/>
              <a:t>Повод для травли может быть совершенно любой. Чаще всего жертвами становятся дети:</a:t>
            </a:r>
          </a:p>
          <a:p>
            <a:r>
              <a:rPr lang="ru-RU" sz="1600" dirty="0"/>
              <a:t>с физическими недостатками или особенностями развития (сниженный слух или зрение, ДЦП и др.);</a:t>
            </a:r>
          </a:p>
          <a:p>
            <a:r>
              <a:rPr lang="ru-RU" sz="1600" dirty="0"/>
              <a:t>неуверенные в себе, замкнутые, с повышенной тревожностью и низкой самооценкой;</a:t>
            </a:r>
          </a:p>
          <a:p>
            <a:r>
              <a:rPr lang="ru-RU" sz="1600" dirty="0"/>
              <a:t>с особенностями внешности (веснушки, полнота/худоба и др.);</a:t>
            </a:r>
          </a:p>
          <a:p>
            <a:r>
              <a:rPr lang="ru-RU" sz="1600" dirty="0"/>
              <a:t>с низким интеллектом и проблемами в учебе;</a:t>
            </a:r>
          </a:p>
          <a:p>
            <a:r>
              <a:rPr lang="ru-RU" sz="1600" dirty="0"/>
              <a:t>«любимчики» учителей или наоборот изгои.</a:t>
            </a:r>
          </a:p>
          <a:p>
            <a:r>
              <a:rPr lang="ru-RU" sz="1600" dirty="0"/>
              <a:t>Что объединяет всех жертв, так это невозможность противостоять обидчику, защитить себя, дать отпор</a:t>
            </a:r>
            <a:r>
              <a:rPr lang="ru-RU" sz="1600" dirty="0" smtClean="0"/>
              <a:t>.</a:t>
            </a:r>
          </a:p>
          <a:p>
            <a:r>
              <a:rPr lang="ru-RU" b="1" dirty="0" smtClean="0"/>
              <a:t>Агрессор</a:t>
            </a:r>
            <a:endParaRPr lang="ru-RU" b="1" dirty="0"/>
          </a:p>
          <a:p>
            <a:r>
              <a:rPr lang="ru-RU" sz="1600" dirty="0"/>
              <a:t>Потенциальный </a:t>
            </a:r>
            <a:r>
              <a:rPr lang="ru-RU" sz="1600" dirty="0" err="1"/>
              <a:t>буллер</a:t>
            </a:r>
            <a:r>
              <a:rPr lang="ru-RU" sz="1600" dirty="0"/>
              <a:t> – это человек:</a:t>
            </a:r>
          </a:p>
          <a:p>
            <a:r>
              <a:rPr lang="ru-RU" sz="1600" dirty="0"/>
              <a:t>с низкой самооценкой, которую он стремится поднять за счёт унижения других;</a:t>
            </a:r>
          </a:p>
          <a:p>
            <a:r>
              <a:rPr lang="ru-RU" sz="1600" dirty="0"/>
              <a:t>стремящийся быть в центре внимания любой ценой;</a:t>
            </a:r>
          </a:p>
          <a:p>
            <a:r>
              <a:rPr lang="ru-RU" sz="1600" dirty="0"/>
              <a:t>агрессивный, жестокий, склонный к доминированию и манипулированию;</a:t>
            </a:r>
          </a:p>
          <a:p>
            <a:r>
              <a:rPr lang="ru-RU" sz="1600" dirty="0"/>
              <a:t>чаще с проблемами в семейных и детско-родительских отношениях.</a:t>
            </a:r>
          </a:p>
          <a:p>
            <a:r>
              <a:rPr lang="ru-RU" sz="1600" dirty="0"/>
              <a:t>Агрессорами могут быть дети как из неблагополучных семей, так и из семей с высоким материальным положением.</a:t>
            </a:r>
          </a:p>
          <a:p>
            <a:r>
              <a:rPr lang="ru-RU" b="1" dirty="0"/>
              <a:t>Наблюдатели</a:t>
            </a:r>
          </a:p>
          <a:p>
            <a:r>
              <a:rPr lang="ru-RU" sz="1600" dirty="0"/>
              <a:t>Это самая большая категория участников школьного </a:t>
            </a:r>
            <a:r>
              <a:rPr lang="ru-RU" sz="1600" dirty="0" err="1"/>
              <a:t>буллинга</a:t>
            </a:r>
            <a:r>
              <a:rPr lang="ru-RU" sz="1600" dirty="0"/>
              <a:t>. Наблюдатели – это те люди, которые оказываются вовлечены в ситуацию травли. Здесь, как правило, три варианта развития событий.</a:t>
            </a:r>
          </a:p>
          <a:p>
            <a:r>
              <a:rPr lang="ru-RU" sz="1600" dirty="0"/>
              <a:t>Либо наблюдатель встает на защиту жертвы, сам оказываясь под ударом и рискуя стать новой жертвой (вспомните мальчика из фильма «Чучело», защищавшего Лену </a:t>
            </a:r>
            <a:r>
              <a:rPr lang="ru-RU" sz="1600" dirty="0" err="1"/>
              <a:t>Бессольцеву</a:t>
            </a:r>
            <a:r>
              <a:rPr lang="ru-RU" sz="1600" dirty="0"/>
              <a:t>).</a:t>
            </a:r>
          </a:p>
          <a:p>
            <a:r>
              <a:rPr lang="ru-RU" sz="1600" dirty="0"/>
              <a:t>Либо наблюдатель занимает пассивную позицию, никак вмешиваясь в конфликт.</a:t>
            </a:r>
          </a:p>
          <a:p>
            <a:r>
              <a:rPr lang="ru-RU" sz="1600" dirty="0"/>
              <a:t>И третий вариант, когда наблюдатель активно поощряет агрессора и спустя какое-то время присоединяется к нему.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74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87507" y="685800"/>
            <a:ext cx="1003150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Юридическая ответственность за травлю</a:t>
            </a:r>
            <a:endParaRPr lang="ru-RU" sz="4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79376" y="1393686"/>
            <a:ext cx="621254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Уголовный кодекс РФ</a:t>
            </a:r>
            <a:endParaRPr lang="ru-RU" sz="2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87507" y="2101572"/>
            <a:ext cx="10434917" cy="393615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3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3">
                  <a:lumMod val="40000"/>
                  <a:lumOff val="60000"/>
                  <a:shade val="100000"/>
                  <a:satMod val="115000"/>
                </a:scheme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110. Доведение до самоубийства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110.1. Склонение к совершению самоубийства или содействие совершению самоубийства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111.п.1. Умышленное причинение тяжкого вреда здоровью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112.п.1. Умышленное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причинение 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средней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тяжести вреда 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здоровью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128.1. Клевета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163. Вымогательство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282. Возбуждение ненависти либо вражды, а равно унижение человеческого достоинства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61962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0267" y="3709046"/>
            <a:ext cx="4581051" cy="257773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068945" y="643944"/>
            <a:ext cx="1018719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     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Преследователи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обычно нацелены на слабость жертвы, так как они могут быть уверены в своем превосходстве. Ситуация не считается БУЛЛИНГОМ, когда двое учащихся, у которых есть похожие сильные стороны, дерутся или спорят друг с другом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Буллинг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отличается от конфликта неравенством сил участников. Жертва всегда намного слабее агрессора, а террор имеет длительный характер. Тот, над кем измываются, испытывает психологические и физические мучения.</a:t>
            </a:r>
          </a:p>
        </p:txBody>
      </p:sp>
    </p:spTree>
    <p:extLst>
      <p:ext uri="{BB962C8B-B14F-4D97-AF65-F5344CB8AC3E}">
        <p14:creationId xmlns:p14="http://schemas.microsoft.com/office/powerpoint/2010/main" val="1500977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03189" y="850007"/>
            <a:ext cx="1061445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ВЕРЬТЕ ТОМУ, ЧТО ВЫ САМИ ВИНОВАТЫ В ТОМ, ЧТО ВАС ТРАВЯТ! </a:t>
            </a:r>
            <a:endParaRPr lang="en-US" sz="28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Одна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самых плохих вещей, связанных с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буллингом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заключается в том, что люди, над которыми издевались, часто чувствуют, что это их собственная вина. Это не соответствует действительности. Никто не заслуживает издевательств — нет оправдания поведению хулиганов. Издевательства — это всегда плохо.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2638" y="3992403"/>
            <a:ext cx="3240429" cy="232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660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AB946B"/>
      </a:accent1>
      <a:accent2>
        <a:srgbClr val="C04F32"/>
      </a:accent2>
      <a:accent3>
        <a:srgbClr val="DD8C3C"/>
      </a:accent3>
      <a:accent4>
        <a:srgbClr val="8E684C"/>
      </a:accent4>
      <a:accent5>
        <a:srgbClr val="CBAF62"/>
      </a:accent5>
      <a:accent6>
        <a:srgbClr val="803348"/>
      </a:accent6>
      <a:hlink>
        <a:srgbClr val="86724D"/>
      </a:hlink>
      <a:folHlink>
        <a:srgbClr val="B99E84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A2BEDC8B-F191-493B-BA33-0F4F800A89D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1151</TotalTime>
  <Words>902</Words>
  <Application>Microsoft Office PowerPoint</Application>
  <PresentationFormat>Широкоэкранный</PresentationFormat>
  <Paragraphs>92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Arial Black</vt:lpstr>
      <vt:lpstr>Garamond</vt:lpstr>
      <vt:lpstr>Miriam</vt:lpstr>
      <vt:lpstr>Times New Roman</vt:lpstr>
      <vt:lpstr>Wingdings</vt:lpstr>
      <vt:lpstr>Натуральные материалы</vt:lpstr>
      <vt:lpstr>БУЛЛИНГ СПб ГБОУ Медицинский техникум №2 Подготовила: педагог-психолог Лякишева О.В.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БУЛЛИНГ</dc:title>
  <dc:creator>USER</dc:creator>
  <cp:lastModifiedBy>USER</cp:lastModifiedBy>
  <cp:revision>58</cp:revision>
  <dcterms:created xsi:type="dcterms:W3CDTF">2020-01-22T12:01:15Z</dcterms:created>
  <dcterms:modified xsi:type="dcterms:W3CDTF">2021-05-13T08:49:38Z</dcterms:modified>
</cp:coreProperties>
</file>