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2">
  <p:sldMasterIdLst>
    <p:sldMasterId id="2147484223" r:id="rId1"/>
  </p:sldMasterIdLst>
  <p:sldIdLst>
    <p:sldId id="256" r:id="rId2"/>
    <p:sldId id="271" r:id="rId3"/>
    <p:sldId id="279" r:id="rId4"/>
    <p:sldId id="282" r:id="rId5"/>
    <p:sldId id="283" r:id="rId6"/>
    <p:sldId id="261" r:id="rId7"/>
    <p:sldId id="280" r:id="rId8"/>
    <p:sldId id="257" r:id="rId9"/>
    <p:sldId id="267" r:id="rId10"/>
    <p:sldId id="286" r:id="rId11"/>
    <p:sldId id="272" r:id="rId12"/>
    <p:sldId id="287" r:id="rId13"/>
    <p:sldId id="273" r:id="rId14"/>
    <p:sldId id="274" r:id="rId15"/>
    <p:sldId id="288" r:id="rId16"/>
    <p:sldId id="277" r:id="rId17"/>
    <p:sldId id="28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CC0000"/>
    <a:srgbClr val="CCFF99"/>
    <a:srgbClr val="FFCCFF"/>
    <a:srgbClr val="990099"/>
    <a:srgbClr val="003300"/>
    <a:srgbClr val="9A3A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61" autoAdjust="0"/>
    <p:restoredTop sz="94660"/>
  </p:normalViewPr>
  <p:slideViewPr>
    <p:cSldViewPr snapToGrid="0">
      <p:cViewPr varScale="1">
        <p:scale>
          <a:sx n="61" d="100"/>
          <a:sy n="61" d="100"/>
        </p:scale>
        <p:origin x="1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334D819-9F07-4261-B09B-9E467E5D9002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7552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258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7254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2468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42910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7359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113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94283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950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663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2583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36014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856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84183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40729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81060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2574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334D819-9F07-4261-B09B-9E467E5D9002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908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4" r:id="rId1"/>
    <p:sldLayoutId id="2147484225" r:id="rId2"/>
    <p:sldLayoutId id="2147484226" r:id="rId3"/>
    <p:sldLayoutId id="2147484227" r:id="rId4"/>
    <p:sldLayoutId id="2147484228" r:id="rId5"/>
    <p:sldLayoutId id="2147484229" r:id="rId6"/>
    <p:sldLayoutId id="2147484230" r:id="rId7"/>
    <p:sldLayoutId id="2147484231" r:id="rId8"/>
    <p:sldLayoutId id="2147484232" r:id="rId9"/>
    <p:sldLayoutId id="2147484233" r:id="rId10"/>
    <p:sldLayoutId id="2147484234" r:id="rId11"/>
    <p:sldLayoutId id="2147484235" r:id="rId12"/>
    <p:sldLayoutId id="2147484236" r:id="rId13"/>
    <p:sldLayoutId id="2147484237" r:id="rId14"/>
    <p:sldLayoutId id="2147484238" r:id="rId15"/>
    <p:sldLayoutId id="2147484239" r:id="rId16"/>
    <p:sldLayoutId id="2147484240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sultant.ru/document/cons_doc_LAW_314664/0000000000000000000000000000000000000000/#dst100008" TargetMode="External"/><Relationship Id="rId2" Type="http://schemas.openxmlformats.org/officeDocument/2006/relationships/hyperlink" Target="http://www.consultant.ru/document/cons_doc_LAW_10699/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4072" y="166255"/>
            <a:ext cx="11704320" cy="6517178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Arial Black" panose="020B0A04020102020204" pitchFamily="34" charset="0"/>
                <a:cs typeface="Miriam" panose="020B0502050101010101" pitchFamily="34" charset="-79"/>
              </a:rPr>
              <a:t>Профилактика </a:t>
            </a:r>
            <a:r>
              <a:rPr lang="ru-RU" b="1" dirty="0" smtClean="0">
                <a:solidFill>
                  <a:srgbClr val="C00000"/>
                </a:solidFill>
                <a:latin typeface="Arial Black" panose="020B0A04020102020204" pitchFamily="34" charset="0"/>
                <a:cs typeface="Miriam" panose="020B0502050101010101" pitchFamily="34" charset="-79"/>
              </a:rPr>
              <a:t>экстремизма</a:t>
            </a:r>
            <a:br>
              <a:rPr lang="ru-RU" b="1" dirty="0" smtClean="0">
                <a:solidFill>
                  <a:srgbClr val="C00000"/>
                </a:solidFill>
                <a:latin typeface="Arial Black" panose="020B0A04020102020204" pitchFamily="34" charset="0"/>
                <a:cs typeface="Miriam" panose="020B0502050101010101" pitchFamily="34" charset="-79"/>
              </a:rPr>
            </a:br>
            <a:r>
              <a:rPr lang="ru-RU" b="1" dirty="0">
                <a:solidFill>
                  <a:srgbClr val="C00000"/>
                </a:solidFill>
                <a:latin typeface="Arial Black" panose="020B0A04020102020204" pitchFamily="34" charset="0"/>
                <a:cs typeface="Miriam" panose="020B0502050101010101" pitchFamily="34" charset="-79"/>
              </a:rPr>
              <a:t/>
            </a:r>
            <a:br>
              <a:rPr lang="ru-RU" b="1" dirty="0">
                <a:solidFill>
                  <a:srgbClr val="C00000"/>
                </a:solidFill>
                <a:latin typeface="Arial Black" panose="020B0A04020102020204" pitchFamily="34" charset="0"/>
                <a:cs typeface="Miriam" panose="020B0502050101010101" pitchFamily="34" charset="-79"/>
              </a:rPr>
            </a:br>
            <a:r>
              <a:rPr lang="ru-RU" b="1" dirty="0" smtClean="0">
                <a:solidFill>
                  <a:srgbClr val="C00000"/>
                </a:solidFill>
                <a:latin typeface="Arial Black" panose="020B0A04020102020204" pitchFamily="34" charset="0"/>
                <a:cs typeface="Miriam" panose="020B0502050101010101" pitchFamily="34" charset="-79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Arial Black" panose="020B0A04020102020204" pitchFamily="34" charset="0"/>
                <a:cs typeface="Miriam" panose="020B0502050101010101" pitchFamily="34" charset="-79"/>
              </a:rPr>
            </a:br>
            <a:r>
              <a:rPr lang="ru-RU" b="1" dirty="0">
                <a:solidFill>
                  <a:srgbClr val="C00000"/>
                </a:solidFill>
                <a:latin typeface="Arial Black" panose="020B0A04020102020204" pitchFamily="34" charset="0"/>
                <a:cs typeface="Miriam" panose="020B0502050101010101" pitchFamily="34" charset="-79"/>
              </a:rPr>
              <a:t/>
            </a:r>
            <a:br>
              <a:rPr lang="ru-RU" b="1" dirty="0">
                <a:solidFill>
                  <a:srgbClr val="C00000"/>
                </a:solidFill>
                <a:latin typeface="Arial Black" panose="020B0A04020102020204" pitchFamily="34" charset="0"/>
                <a:cs typeface="Miriam" panose="020B0502050101010101" pitchFamily="34" charset="-79"/>
              </a:rPr>
            </a:br>
            <a:r>
              <a:rPr lang="ru-RU" b="1" dirty="0" smtClean="0">
                <a:solidFill>
                  <a:srgbClr val="C00000"/>
                </a:solidFill>
                <a:latin typeface="Arial Black" panose="020B0A04020102020204" pitchFamily="34" charset="0"/>
                <a:cs typeface="Miriam" panose="020B0502050101010101" pitchFamily="34" charset="-79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Arial Black" panose="020B0A04020102020204" pitchFamily="34" charset="0"/>
                <a:cs typeface="Miriam" panose="020B0502050101010101" pitchFamily="34" charset="-79"/>
              </a:rPr>
            </a:br>
            <a:r>
              <a:rPr lang="ru-RU" b="1" dirty="0" smtClean="0">
                <a:solidFill>
                  <a:srgbClr val="C00000"/>
                </a:solidFill>
                <a:latin typeface="Arial Black" panose="020B0A04020102020204" pitchFamily="34" charset="0"/>
                <a:cs typeface="Miriam" panose="020B0502050101010101" pitchFamily="34" charset="-79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Arial Black" panose="020B0A04020102020204" pitchFamily="34" charset="0"/>
                <a:cs typeface="Miriam" panose="020B0502050101010101" pitchFamily="34" charset="-79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СПб</a:t>
            </a:r>
            <a:r>
              <a:rPr lang="ru-RU" b="1" dirty="0" smtClean="0">
                <a:solidFill>
                  <a:schemeClr val="tx1"/>
                </a:solidFill>
                <a:latin typeface="Arial Black" panose="020B0A04020102020204" pitchFamily="34" charset="0"/>
                <a:cs typeface="Miriam" panose="020B0502050101010101" pitchFamily="34" charset="-79"/>
              </a:rPr>
              <a:t>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ГБПОУ Медицинский техникум №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г.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913992" y="10871090"/>
            <a:ext cx="2582344" cy="47233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3201" y="1396539"/>
            <a:ext cx="6906560" cy="4089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54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3455" y="716063"/>
            <a:ext cx="108896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Экстремизм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форма радикального отрицания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существующих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общепризнанных общественных норм и правил в государстве со стороны отдельных лиц или групп.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6655" y="2654736"/>
            <a:ext cx="4826276" cy="3462178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3582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35182" y="789710"/>
            <a:ext cx="10536382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Экстремизм (</a:t>
            </a:r>
            <a:r>
              <a:rPr lang="ru-RU" sz="2800" b="1" dirty="0" err="1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Extremism</a:t>
            </a:r>
            <a:r>
              <a:rPr lang="ru-RU" sz="2800" b="1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— это</a:t>
            </a:r>
            <a:r>
              <a:rPr lang="ru-RU" sz="28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крайняя форма приверженности к определенным взглядам в религии, чаще в политике, которая несет угрозу безопасности населения. </a:t>
            </a:r>
            <a:endParaRPr lang="ru-RU" sz="2800" dirty="0" smtClean="0">
              <a:solidFill>
                <a:srgbClr val="0A0A0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800" dirty="0">
              <a:solidFill>
                <a:srgbClr val="0A0A0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dirty="0" smtClean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экстремизма: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ru-RU" sz="2400" dirty="0" smtClean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Политический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ru-RU" sz="2400" dirty="0" smtClean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Религиозный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ru-RU" sz="2400" dirty="0" smtClean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ru-RU" sz="2400" dirty="0" smtClean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ru-RU" sz="2400" dirty="0" smtClean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Бытовой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ru-RU" sz="2400" dirty="0" smtClean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Возрастной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ru-RU" sz="2400" dirty="0" smtClean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Поведенческий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ru-RU" sz="2400" dirty="0" smtClean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6582" y="2174705"/>
            <a:ext cx="109520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>
                <a:solidFill>
                  <a:srgbClr val="0A0A0A"/>
                </a:solidFill>
                <a:latin typeface="Georgia" panose="02040502050405020303" pitchFamily="18" charset="0"/>
              </a:rPr>
              <a:t> </a:t>
            </a:r>
            <a:endParaRPr lang="ru-RU" b="0" i="0" dirty="0">
              <a:solidFill>
                <a:srgbClr val="0A0A0A"/>
              </a:solidFill>
              <a:effectLst/>
              <a:latin typeface="Georgia" panose="020405020504050203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3933" y="3354011"/>
            <a:ext cx="2656132" cy="17707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904" y="2228674"/>
            <a:ext cx="2958662" cy="197918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9511" y="4656422"/>
            <a:ext cx="2507074" cy="176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68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1644" y="573270"/>
            <a:ext cx="10789919" cy="20313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Цель экстремизма:</a:t>
            </a:r>
          </a:p>
          <a:p>
            <a:r>
              <a:rPr lang="ru-RU" sz="3600" dirty="0" smtClean="0">
                <a:ln w="0"/>
                <a:effectLst/>
              </a:rPr>
              <a:t>Дестабилизация, разрушение сложившихся в обществе отношений и ценностей.</a:t>
            </a:r>
            <a:endParaRPr lang="ru-RU" sz="3600" b="0" cap="none" spc="0" dirty="0">
              <a:ln w="0"/>
              <a:effectLst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8714" y="2604595"/>
            <a:ext cx="5286022" cy="353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12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5018" y="717541"/>
            <a:ext cx="11055927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Формы экстремизма</a:t>
            </a:r>
            <a:r>
              <a:rPr lang="ru-RU" sz="3600" b="1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:</a:t>
            </a:r>
          </a:p>
          <a:p>
            <a:pPr algn="ctr"/>
            <a:endParaRPr lang="ru-RU" sz="3600" dirty="0">
              <a:ln w="0"/>
              <a:solidFill>
                <a:schemeClr val="accent2">
                  <a:lumMod val="75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2400" dirty="0">
                <a:ln w="0"/>
                <a:effectLst>
                  <a:reflection blurRad="6350" stA="53000" endA="300" endPos="35500" dir="5400000" sy="-90000" algn="bl" rotWithShape="0"/>
                </a:effectLst>
              </a:rPr>
              <a:t>Призывы к насильственному изменению существующего режима;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2400" dirty="0">
                <a:ln w="0"/>
                <a:effectLst>
                  <a:reflection blurRad="6350" stA="53000" endA="300" endPos="35500" dir="5400000" sy="-90000" algn="bl" rotWithShape="0"/>
                </a:effectLst>
              </a:rPr>
              <a:t>Призывы к нарушению территориальной целостности РФ</a:t>
            </a:r>
            <a:r>
              <a:rPr lang="ru-RU" sz="2400" dirty="0" smtClean="0">
                <a:ln w="0"/>
                <a:effectLst>
                  <a:reflection blurRad="6350" stA="53000" endA="300" endPos="35500" dir="5400000" sy="-90000" algn="bl" rotWithShape="0"/>
                </a:effectLst>
              </a:rPr>
              <a:t>;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2400" dirty="0" smtClean="0">
                <a:ln w="0"/>
                <a:effectLst>
                  <a:reflection blurRad="6350" stA="53000" endA="300" endPos="35500" dir="5400000" sy="-90000" algn="bl" rotWithShape="0"/>
                </a:effectLst>
              </a:rPr>
              <a:t>Призывы к разжиганию </a:t>
            </a:r>
            <a:r>
              <a:rPr lang="ru-RU" sz="2400" dirty="0" err="1" smtClean="0">
                <a:ln w="0"/>
                <a:effectLst>
                  <a:reflection blurRad="6350" stA="53000" endA="300" endPos="35500" dir="5400000" sy="-90000" algn="bl" rotWithShape="0"/>
                </a:effectLst>
              </a:rPr>
              <a:t>рассовой</a:t>
            </a:r>
            <a:r>
              <a:rPr lang="ru-RU" sz="2400" dirty="0" smtClean="0">
                <a:ln w="0"/>
                <a:effectLst>
                  <a:reflection blurRad="6350" stA="53000" endA="300" endPos="35500" dir="5400000" sy="-90000" algn="bl" rotWithShape="0"/>
                </a:effectLst>
              </a:rPr>
              <a:t>, религиозной или национальной вражды, ненависти;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2400" dirty="0" smtClean="0">
                <a:ln w="0"/>
                <a:effectLst>
                  <a:reflection blurRad="6350" stA="53000" endA="300" endPos="35500" dir="5400000" sy="-90000" algn="bl" rotWithShape="0"/>
                </a:effectLst>
              </a:rPr>
              <a:t>Пропаганда превосходства или неполноценности человека, в связи с его религиозной или национальной принадлежности;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2400" dirty="0" smtClean="0">
                <a:ln w="0"/>
                <a:effectLst>
                  <a:reflection blurRad="6350" stA="53000" endA="300" endPos="35500" dir="5400000" sy="-90000" algn="bl" rotWithShape="0"/>
                </a:effectLst>
              </a:rPr>
              <a:t>Публичное оправдание терроризма или террористической деятельности;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2400" dirty="0" smtClean="0">
                <a:ln w="0"/>
                <a:effectLst>
                  <a:reflection blurRad="6350" stA="53000" endA="300" endPos="35500" dir="5400000" sy="-90000" algn="bl" rotWithShape="0"/>
                </a:effectLst>
              </a:rPr>
              <a:t>Финансовое содействие экстремизма или терроризма;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2400" dirty="0" smtClean="0">
                <a:ln w="0"/>
                <a:effectLst>
                  <a:reflection blurRad="6350" stA="53000" endA="300" endPos="35500" dir="5400000" sy="-90000" algn="bl" rotWithShape="0"/>
                </a:effectLst>
              </a:rPr>
              <a:t>Пропаганда и публичное демонстрирование нацисткой атрибутики и символики.</a:t>
            </a:r>
            <a:endParaRPr lang="ru-RU" sz="2400" dirty="0">
              <a:ln w="0"/>
              <a:effectLst>
                <a:reflection blurRad="6350" stA="53000" endA="300" endPos="35500" dir="5400000" sy="-90000" algn="bl" rotWithShape="0"/>
              </a:effectLst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ru-RU" sz="2400" dirty="0">
              <a:ln w="0"/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085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0978" y="520261"/>
            <a:ext cx="1097996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Экстремизм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необязательно какое-то действие, которое наносит вред человеку или государству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Даже 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публичная демонстрация, публикация, призыв или распространение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тоже считается экстремизмом. </a:t>
            </a:r>
            <a:endParaRPr lang="ru-RU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Тут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имеет значение именно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 публичности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вот форма призыва — не 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имеет значение. </a:t>
            </a:r>
            <a:endParaRPr lang="ru-RU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Она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</a:t>
            </a:r>
            <a:endParaRPr lang="ru-RU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устной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письменной,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интернет или смс. </a:t>
            </a:r>
            <a:endParaRPr lang="ru-RU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800" b="1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экстемизму</a:t>
            </a:r>
            <a:r>
              <a:rPr lang="ru-RU" sz="28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можно отнести: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комментарий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 форуме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перепост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картинки, </a:t>
            </a:r>
            <a:endParaRPr lang="ru-RU" sz="28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расклейка </a:t>
            </a:r>
            <a:r>
              <a:rPr lang="ru-RU" sz="2800" b="1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плакатов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endParaRPr lang="ru-RU" sz="28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публикация </a:t>
            </a:r>
            <a:r>
              <a:rPr lang="ru-R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видеозаписи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8523" y="2769661"/>
            <a:ext cx="3002615" cy="368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25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6386" y="633019"/>
            <a:ext cx="10846676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Уголовное наказание за экстремизм</a:t>
            </a:r>
            <a: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base"/>
            <a:r>
              <a:rPr lang="ru-RU" sz="2800" b="1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 smtClean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Наказание </a:t>
            </a:r>
            <a:r>
              <a:rPr lang="ru-RU" sz="28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экстремизм имеет градацию в зависимости от степени тяжести преступления</a:t>
            </a:r>
            <a:r>
              <a:rPr lang="ru-RU" sz="2800" b="1" i="1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Максимальный срок заключения </a:t>
            </a:r>
            <a:r>
              <a:rPr lang="ru-RU" sz="28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15-20 лет за особо тяжкие преступления (</a:t>
            </a:r>
            <a:r>
              <a:rPr lang="ru-RU" sz="2800" i="1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зависит от конкретной страны</a:t>
            </a:r>
            <a:r>
              <a:rPr lang="ru-RU" sz="2800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К ним относятся материалы, которые распространяются в печатном и электронном виде, для проведения работ против интересов и безопасности государства. За легкие формы экстремизма распространяется наказание сроком 1-5 лет лишения свободы или административный штраф в качестве предупреждения</a:t>
            </a:r>
            <a:r>
              <a:rPr lang="ru-RU" sz="2800" dirty="0" smtClean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base"/>
            <a:endParaRPr lang="ru-RU" sz="2800" dirty="0">
              <a:solidFill>
                <a:srgbClr val="0A0A0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/>
            <a:r>
              <a:rPr lang="ru-RU" sz="2800" b="1" dirty="0" smtClean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Уголовная ответственность наступает с 16 лет!</a:t>
            </a:r>
            <a:endParaRPr lang="ru-RU" sz="2800" b="1" dirty="0">
              <a:solidFill>
                <a:srgbClr val="0A0A0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02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40327" y="733374"/>
            <a:ext cx="11097491" cy="366635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95220" numCol="1" anchor="ctr" anchorCtr="0" compatLnSpc="1">
            <a:prstTxWarp prst="textNoShape">
              <a:avLst/>
            </a:prstTxWarp>
            <a:spAutoFit/>
          </a:bodyPr>
          <a:lstStyle>
            <a:lvl1pPr indent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1" i="0" u="none" strike="noStrike" cap="none" normalizeH="0" baseline="0" dirty="0" smtClean="0">
                <a:ln>
                  <a:noFill/>
                </a:ln>
                <a:solidFill>
                  <a:srgbClr val="6666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"Уголовный кодекс Российской Федерации" 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1" i="0" u="none" strike="noStrike" cap="none" normalizeH="0" baseline="0" dirty="0" smtClean="0">
                <a:ln>
                  <a:noFill/>
                </a:ln>
                <a:solidFill>
                  <a:srgbClr val="6666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от 13.06.1996 N 63-ФЗ (ред. от 01.07.2021)</a:t>
            </a:r>
            <a:endParaRPr kumimoji="0" lang="ru-RU" altLang="ru-RU" sz="3600" b="1" i="0" u="none" strike="noStrike" cap="none" normalizeH="0" baseline="0" dirty="0" smtClean="0">
              <a:ln>
                <a:noFill/>
              </a:ln>
              <a:solidFill>
                <a:srgbClr val="66669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 РФ Статья 282. Возбуждение ненависти либо вражды, а равно унижение человеческого достоинства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3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(в ред. Федерального 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rgbClr val="6666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закона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от 27.12.2018 N 519-ФЗ)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09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6028" y="457285"/>
            <a:ext cx="11193517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3200" b="1" dirty="0">
                <a:solidFill>
                  <a:srgbClr val="0070C0"/>
                </a:solidFill>
                <a:latin typeface="Helvetica" panose="020B0604020202020204" pitchFamily="34" charset="0"/>
              </a:rPr>
              <a:t>Лингвистические проявления экстремизма</a:t>
            </a:r>
            <a:endParaRPr lang="ru-RU" sz="3200" dirty="0">
              <a:solidFill>
                <a:srgbClr val="0070C0"/>
              </a:solidFill>
              <a:latin typeface="Helvetica" panose="020B0604020202020204" pitchFamily="34" charset="0"/>
            </a:endParaRPr>
          </a:p>
          <a:p>
            <a:pPr fontAlgn="base"/>
            <a:r>
              <a:rPr lang="ru-RU" sz="3200" b="1" dirty="0">
                <a:solidFill>
                  <a:srgbClr val="444444"/>
                </a:solidFill>
                <a:latin typeface="Helvetica" panose="020B0604020202020204" pitchFamily="34" charset="0"/>
              </a:rPr>
              <a:t> </a:t>
            </a:r>
          </a:p>
          <a:p>
            <a:pPr fontAlgn="base">
              <a:buFont typeface="+mj-lt"/>
              <a:buAutoNum type="arabicPeriod"/>
            </a:pPr>
            <a:r>
              <a:rPr lang="ru-RU" sz="2400" b="1" dirty="0" smtClean="0">
                <a:solidFill>
                  <a:srgbClr val="444444"/>
                </a:solidFill>
                <a:latin typeface="Helvetica" panose="020B0604020202020204" pitchFamily="34" charset="0"/>
              </a:rPr>
              <a:t>Открытые </a:t>
            </a:r>
            <a:r>
              <a:rPr lang="ru-RU" sz="2400" b="1" dirty="0">
                <a:solidFill>
                  <a:srgbClr val="444444"/>
                </a:solidFill>
                <a:latin typeface="Helvetica" panose="020B0604020202020204" pitchFamily="34" charset="0"/>
              </a:rPr>
              <a:t>призывы к дискриминации, </a:t>
            </a:r>
            <a:r>
              <a:rPr lang="ru-RU" sz="2400" dirty="0">
                <a:solidFill>
                  <a:srgbClr val="444444"/>
                </a:solidFill>
                <a:latin typeface="Helvetica" panose="020B0604020202020204" pitchFamily="34" charset="0"/>
              </a:rPr>
              <a:t>в том числе в виде общих лозунгов</a:t>
            </a:r>
            <a:r>
              <a:rPr lang="ru-RU" sz="2400" dirty="0" smtClean="0">
                <a:solidFill>
                  <a:srgbClr val="444444"/>
                </a:solidFill>
                <a:latin typeface="Helvetica" panose="020B0604020202020204" pitchFamily="34" charset="0"/>
              </a:rPr>
              <a:t>;</a:t>
            </a:r>
            <a:r>
              <a:rPr lang="ru-RU" sz="2400" b="1" dirty="0">
                <a:solidFill>
                  <a:srgbClr val="444444"/>
                </a:solidFill>
                <a:latin typeface="Helvetica" panose="020B0604020202020204" pitchFamily="34" charset="0"/>
              </a:rPr>
              <a:t> </a:t>
            </a:r>
            <a:endParaRPr lang="ru-RU" sz="2400" b="1" dirty="0" smtClean="0">
              <a:solidFill>
                <a:srgbClr val="444444"/>
              </a:solidFill>
              <a:latin typeface="Helvetica" panose="020B0604020202020204" pitchFamily="34" charset="0"/>
            </a:endParaRPr>
          </a:p>
          <a:p>
            <a:pPr fontAlgn="base">
              <a:buFont typeface="+mj-lt"/>
              <a:buAutoNum type="arabicPeriod"/>
            </a:pPr>
            <a:r>
              <a:rPr lang="ru-RU" sz="2400" b="1" dirty="0" smtClean="0">
                <a:solidFill>
                  <a:srgbClr val="444444"/>
                </a:solidFill>
                <a:latin typeface="Helvetica" panose="020B0604020202020204" pitchFamily="34" charset="0"/>
              </a:rPr>
              <a:t>Открытые </a:t>
            </a:r>
            <a:r>
              <a:rPr lang="ru-RU" sz="2400" b="1" dirty="0">
                <a:solidFill>
                  <a:srgbClr val="444444"/>
                </a:solidFill>
                <a:latin typeface="Helvetica" panose="020B0604020202020204" pitchFamily="34" charset="0"/>
              </a:rPr>
              <a:t>призывы к насилию</a:t>
            </a:r>
            <a:r>
              <a:rPr lang="ru-RU" sz="2400" dirty="0">
                <a:solidFill>
                  <a:srgbClr val="444444"/>
                </a:solidFill>
                <a:latin typeface="Helvetica" panose="020B0604020202020204" pitchFamily="34" charset="0"/>
              </a:rPr>
              <a:t> (в конкретной ситуации, с указанием объекта насилия; провозглашение насилия допустимым средством в своих статьях, документах и т.п.; в том числе и в виде абстрактных призывов типа «Бей жидов!», «Убивай хачиков!», «Смерть черным</a:t>
            </a:r>
            <a:r>
              <a:rPr lang="ru-RU" sz="2400" dirty="0" smtClean="0">
                <a:solidFill>
                  <a:srgbClr val="444444"/>
                </a:solidFill>
                <a:latin typeface="Helvetica" panose="020B0604020202020204" pitchFamily="34" charset="0"/>
              </a:rPr>
              <a:t>»);</a:t>
            </a:r>
          </a:p>
          <a:p>
            <a:pPr fontAlgn="base">
              <a:buFont typeface="+mj-lt"/>
              <a:buAutoNum type="arabicPeriod"/>
            </a:pPr>
            <a:endParaRPr lang="ru-RU" sz="2400" dirty="0">
              <a:solidFill>
                <a:srgbClr val="444444"/>
              </a:solidFill>
              <a:latin typeface="Helvetica" panose="020B0604020202020204" pitchFamily="34" charset="0"/>
            </a:endParaRPr>
          </a:p>
          <a:p>
            <a:pPr fontAlgn="base">
              <a:buFont typeface="+mj-lt"/>
              <a:buAutoNum type="arabicPeriod"/>
            </a:pPr>
            <a:r>
              <a:rPr lang="ru-RU" sz="2400" b="1" dirty="0">
                <a:solidFill>
                  <a:srgbClr val="444444"/>
                </a:solidFill>
                <a:latin typeface="Helvetica" panose="020B0604020202020204" pitchFamily="34" charset="0"/>
              </a:rPr>
              <a:t>Завуалированные призывы к насилию </a:t>
            </a:r>
            <a:r>
              <a:rPr lang="ru-RU" sz="2400" b="1" dirty="0">
                <a:solidFill>
                  <a:srgbClr val="444444"/>
                </a:solidFill>
                <a:latin typeface="Helvetica" panose="020B0604020202020204" pitchFamily="34" charset="0"/>
              </a:rPr>
              <a:t>и дискриминации </a:t>
            </a:r>
            <a:r>
              <a:rPr lang="ru-RU" sz="2400" dirty="0">
                <a:solidFill>
                  <a:srgbClr val="444444"/>
                </a:solidFill>
                <a:latin typeface="Helvetica" panose="020B0604020202020204" pitchFamily="34" charset="0"/>
              </a:rPr>
              <a:t> (</a:t>
            </a:r>
            <a:r>
              <a:rPr lang="ru-RU" sz="2400" dirty="0" smtClean="0">
                <a:solidFill>
                  <a:srgbClr val="444444"/>
                </a:solidFill>
                <a:latin typeface="Helvetica" panose="020B0604020202020204" pitchFamily="34" charset="0"/>
              </a:rPr>
              <a:t>пропаганда </a:t>
            </a:r>
            <a:r>
              <a:rPr lang="ru-RU" sz="2400" dirty="0">
                <a:solidFill>
                  <a:srgbClr val="444444"/>
                </a:solidFill>
                <a:latin typeface="Helvetica" panose="020B0604020202020204" pitchFamily="34" charset="0"/>
              </a:rPr>
              <a:t>«позитивных», исторических или современных, примеров насилия или дискриминации; выражения типа «хорошо бы сделать с ними …», «давно пора …», «нужно всем вместе сделать…», «следует не позволять им …» и т.п</a:t>
            </a:r>
            <a:r>
              <a:rPr lang="ru-RU" sz="2400" dirty="0" smtClean="0">
                <a:solidFill>
                  <a:srgbClr val="444444"/>
                </a:solidFill>
                <a:latin typeface="Helvetica" panose="020B0604020202020204" pitchFamily="34" charset="0"/>
              </a:rPr>
              <a:t>.);</a:t>
            </a:r>
            <a:endParaRPr lang="ru-RU" sz="2400" dirty="0">
              <a:solidFill>
                <a:srgbClr val="444444"/>
              </a:solidFill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1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0404" y="495526"/>
            <a:ext cx="9199661" cy="85351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41435" y="1349040"/>
            <a:ext cx="1105162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b="1" dirty="0" smtClean="0">
                <a:solidFill>
                  <a:srgbClr val="444444"/>
                </a:solidFill>
                <a:latin typeface="Helvetica" panose="020B0604020202020204" pitchFamily="34" charset="0"/>
              </a:rPr>
              <a:t>4.Создание </a:t>
            </a:r>
            <a:r>
              <a:rPr lang="ru-RU" sz="2400" b="1" dirty="0">
                <a:solidFill>
                  <a:srgbClr val="444444"/>
                </a:solidFill>
                <a:latin typeface="Helvetica" panose="020B0604020202020204" pitchFamily="34" charset="0"/>
              </a:rPr>
              <a:t>негативного образа этнической или религиозной группы</a:t>
            </a:r>
            <a:r>
              <a:rPr lang="ru-RU" sz="2400" dirty="0">
                <a:solidFill>
                  <a:srgbClr val="444444"/>
                </a:solidFill>
                <a:latin typeface="Helvetica" panose="020B0604020202020204" pitchFamily="34" charset="0"/>
              </a:rPr>
              <a:t> (сопряжено не с </a:t>
            </a:r>
            <a:r>
              <a:rPr lang="ru-RU" sz="2400" dirty="0">
                <a:solidFill>
                  <a:srgbClr val="0070C0"/>
                </a:solidFill>
                <a:latin typeface="Helvetica" panose="020B0604020202020204" pitchFamily="34" charset="0"/>
              </a:rPr>
              <a:t>конкретными</a:t>
            </a:r>
            <a:r>
              <a:rPr lang="ru-RU" sz="2400" dirty="0">
                <a:solidFill>
                  <a:srgbClr val="444444"/>
                </a:solidFill>
                <a:latin typeface="Helvetica" panose="020B0604020202020204" pitchFamily="34" charset="0"/>
              </a:rPr>
              <a:t> обвинениями, а скорее передано тоном, контекстом текста</a:t>
            </a:r>
            <a:r>
              <a:rPr lang="ru-RU" sz="2400" dirty="0" smtClean="0">
                <a:solidFill>
                  <a:srgbClr val="444444"/>
                </a:solidFill>
                <a:latin typeface="Helvetica" panose="020B0604020202020204" pitchFamily="34" charset="0"/>
              </a:rPr>
              <a:t>);</a:t>
            </a:r>
          </a:p>
          <a:p>
            <a:pPr fontAlgn="base"/>
            <a:endParaRPr lang="ru-RU" sz="2400" dirty="0">
              <a:solidFill>
                <a:srgbClr val="444444"/>
              </a:solidFill>
              <a:latin typeface="Helvetica" panose="020B0604020202020204" pitchFamily="34" charset="0"/>
            </a:endParaRPr>
          </a:p>
          <a:p>
            <a:pPr fontAlgn="base"/>
            <a:r>
              <a:rPr lang="ru-RU" sz="2400" b="1" dirty="0" smtClean="0">
                <a:solidFill>
                  <a:srgbClr val="444444"/>
                </a:solidFill>
                <a:latin typeface="Helvetica" panose="020B0604020202020204" pitchFamily="34" charset="0"/>
              </a:rPr>
              <a:t>5.Оправдание </a:t>
            </a:r>
            <a:r>
              <a:rPr lang="ru-RU" sz="2400" b="1" dirty="0">
                <a:solidFill>
                  <a:srgbClr val="444444"/>
                </a:solidFill>
                <a:latin typeface="Helvetica" panose="020B0604020202020204" pitchFamily="34" charset="0"/>
              </a:rPr>
              <a:t>и поощрение исторических случаев насилия и дискриминации</a:t>
            </a:r>
            <a:r>
              <a:rPr lang="ru-RU" sz="2400" dirty="0">
                <a:solidFill>
                  <a:srgbClr val="444444"/>
                </a:solidFill>
                <a:latin typeface="Helvetica" panose="020B0604020202020204" pitchFamily="34" charset="0"/>
              </a:rPr>
              <a:t> (выражения типа «турки резали армян в 1915 году в порядке самообороны</a:t>
            </a:r>
            <a:r>
              <a:rPr lang="ru-RU" sz="2400" dirty="0" smtClean="0">
                <a:solidFill>
                  <a:srgbClr val="444444"/>
                </a:solidFill>
                <a:latin typeface="Helvetica" panose="020B0604020202020204" pitchFamily="34" charset="0"/>
              </a:rPr>
              <a:t>»);</a:t>
            </a:r>
          </a:p>
          <a:p>
            <a:pPr fontAlgn="base"/>
            <a:endParaRPr lang="ru-RU" sz="2400" dirty="0" smtClean="0">
              <a:solidFill>
                <a:srgbClr val="444444"/>
              </a:solidFill>
              <a:latin typeface="Helvetica" panose="020B0604020202020204" pitchFamily="34" charset="0"/>
            </a:endParaRPr>
          </a:p>
          <a:p>
            <a:pPr fontAlgn="base"/>
            <a:r>
              <a:rPr lang="ru-RU" sz="2400" dirty="0">
                <a:latin typeface="Helvetica" panose="020B0604020202020204" pitchFamily="34" charset="0"/>
                <a:cs typeface="Helvetica" panose="020B0604020202020204" pitchFamily="34" charset="0"/>
              </a:rPr>
              <a:t>6. </a:t>
            </a:r>
            <a:r>
              <a:rPr lang="ru-RU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Публикации и высказывания</a:t>
            </a:r>
            <a:r>
              <a:rPr lang="ru-RU" sz="2400" dirty="0">
                <a:latin typeface="Helvetica" panose="020B0604020202020204" pitchFamily="34" charset="0"/>
                <a:cs typeface="Helvetica" panose="020B0604020202020204" pitchFamily="34" charset="0"/>
              </a:rPr>
              <a:t>, подвергающие сомнению общепризнанные исторические факты насилия и дискриминации (например, масштабы Холокоста преувеличены, </a:t>
            </a:r>
            <a:r>
              <a:rPr lang="ru-RU" sz="2400" i="1" dirty="0">
                <a:latin typeface="Helvetica" panose="020B0604020202020204" pitchFamily="34" charset="0"/>
                <a:cs typeface="Helvetica" panose="020B0604020202020204" pitchFamily="34" charset="0"/>
              </a:rPr>
              <a:t>«чеченцев выслали за то, что они перешли на сторону Гитлера»);</a:t>
            </a:r>
            <a:endParaRPr lang="ru-RU" sz="2400" dirty="0">
              <a:solidFill>
                <a:srgbClr val="444444"/>
              </a:solidFill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02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2956" y="398177"/>
            <a:ext cx="1115122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ru-RU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ru-RU" sz="24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ru-RU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7</a:t>
            </a:r>
            <a:r>
              <a:rPr lang="ru-RU" sz="2400" dirty="0">
                <a:latin typeface="Helvetica" panose="020B0604020202020204" pitchFamily="34" charset="0"/>
                <a:cs typeface="Helvetica" panose="020B0604020202020204" pitchFamily="34" charset="0"/>
              </a:rPr>
              <a:t>. </a:t>
            </a:r>
            <a:r>
              <a:rPr lang="ru-RU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Утверждения, заявления о неполноценности другой этнической или религиозной группы и ее представителях</a:t>
            </a:r>
            <a:r>
              <a:rPr lang="ru-RU" sz="2400" dirty="0">
                <a:latin typeface="Helvetica" panose="020B0604020202020204" pitchFamily="34" charset="0"/>
                <a:cs typeface="Helvetica" panose="020B0604020202020204" pitchFamily="34" charset="0"/>
              </a:rPr>
              <a:t> (недостаток культурности – «</a:t>
            </a:r>
            <a:r>
              <a:rPr lang="ru-RU" sz="2400" i="1" dirty="0">
                <a:latin typeface="Helvetica" panose="020B0604020202020204" pitchFamily="34" charset="0"/>
                <a:cs typeface="Helvetica" panose="020B0604020202020204" pitchFamily="34" charset="0"/>
              </a:rPr>
              <a:t>необразованные, варвары, дикие, невоспитанные, с гор спустились </a:t>
            </a:r>
            <a:r>
              <a:rPr lang="ru-RU" sz="2400" dirty="0">
                <a:latin typeface="Helvetica" panose="020B0604020202020204" pitchFamily="34" charset="0"/>
                <a:cs typeface="Helvetica" panose="020B0604020202020204" pitchFamily="34" charset="0"/>
              </a:rPr>
              <a:t>и т.д.», интеллектуальных способностей – </a:t>
            </a:r>
            <a:r>
              <a:rPr lang="ru-RU" sz="2400" i="1" dirty="0">
                <a:latin typeface="Helvetica" panose="020B0604020202020204" pitchFamily="34" charset="0"/>
                <a:cs typeface="Helvetica" panose="020B0604020202020204" pitchFamily="34" charset="0"/>
              </a:rPr>
              <a:t>«умственно ограниченные тупые, низкий интеллект и т.д.», </a:t>
            </a:r>
            <a:r>
              <a:rPr lang="ru-RU" sz="2400" dirty="0">
                <a:latin typeface="Helvetica" panose="020B0604020202020204" pitchFamily="34" charset="0"/>
                <a:cs typeface="Helvetica" panose="020B0604020202020204" pitchFamily="34" charset="0"/>
              </a:rPr>
              <a:t>неспособность к созидательному труду) той или иной этнической или религиозной группы как таковой (идеи типа «азербайджанцы только на рынке работают», </a:t>
            </a:r>
            <a:r>
              <a:rPr lang="ru-RU" sz="2400" i="1" dirty="0">
                <a:latin typeface="Helvetica" panose="020B0604020202020204" pitchFamily="34" charset="0"/>
                <a:cs typeface="Helvetica" panose="020B0604020202020204" pitchFamily="34" charset="0"/>
              </a:rPr>
              <a:t>«казахи туповаты», «цыгане - бездельники», «русские – пьяницы» и т.д</a:t>
            </a:r>
            <a:r>
              <a:rPr lang="ru-RU" sz="2400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.);                                                                                            </a:t>
            </a:r>
            <a:endParaRPr lang="ru-RU" sz="2400" i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787" y="525050"/>
            <a:ext cx="9199661" cy="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46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1" y="1585522"/>
            <a:ext cx="1125657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8. Утверждения </a:t>
            </a:r>
            <a:r>
              <a:rPr lang="ru-RU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об исторических преступлениях той или иной этнической или религиозной группы </a:t>
            </a:r>
            <a:r>
              <a:rPr lang="ru-RU" sz="2400" dirty="0">
                <a:latin typeface="Helvetica" panose="020B0604020202020204" pitchFamily="34" charset="0"/>
                <a:cs typeface="Helvetica" panose="020B0604020202020204" pitchFamily="34" charset="0"/>
              </a:rPr>
              <a:t>как таковой (типа </a:t>
            </a:r>
            <a:r>
              <a:rPr lang="ru-RU" sz="2400" i="1" dirty="0">
                <a:latin typeface="Helvetica" panose="020B0604020202020204" pitchFamily="34" charset="0"/>
                <a:cs typeface="Helvetica" panose="020B0604020202020204" pitchFamily="34" charset="0"/>
              </a:rPr>
              <a:t>«мусульмане всегда распространяли свою веру огнем и мечом», «поляки всегда злоумышляли против русских</a:t>
            </a:r>
            <a:r>
              <a:rPr lang="ru-RU" sz="2400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»);</a:t>
            </a:r>
          </a:p>
          <a:p>
            <a:endParaRPr lang="ru-RU" sz="2400" i="1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ru-RU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9. Утверждения о криминальности той или иной этнической или религиозной группы </a:t>
            </a:r>
            <a:r>
              <a:rPr lang="ru-RU" sz="2400" dirty="0">
                <a:latin typeface="Helvetica" panose="020B0604020202020204" pitchFamily="34" charset="0"/>
                <a:cs typeface="Helvetica" panose="020B0604020202020204" pitchFamily="34" charset="0"/>
              </a:rPr>
              <a:t>(например, </a:t>
            </a:r>
            <a:r>
              <a:rPr lang="ru-RU" sz="2400" i="1" dirty="0">
                <a:latin typeface="Helvetica" panose="020B0604020202020204" pitchFamily="34" charset="0"/>
                <a:cs typeface="Helvetica" panose="020B0604020202020204" pitchFamily="34" charset="0"/>
              </a:rPr>
              <a:t>«цыгане – воры»);  </a:t>
            </a:r>
            <a:endParaRPr lang="ru-RU" sz="2400" i="1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ru-RU" sz="2400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                                                                                                   </a:t>
            </a:r>
          </a:p>
          <a:p>
            <a:r>
              <a:rPr lang="ru-RU" sz="24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10</a:t>
            </a:r>
            <a:r>
              <a:rPr lang="ru-RU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. Утверждения о моральных недостатках той или иной этнической или религиозной группы </a:t>
            </a:r>
            <a:r>
              <a:rPr lang="ru-RU" sz="2400" dirty="0">
                <a:latin typeface="Helvetica" panose="020B0604020202020204" pitchFamily="34" charset="0"/>
                <a:cs typeface="Helvetica" panose="020B0604020202020204" pitchFamily="34" charset="0"/>
              </a:rPr>
              <a:t>(«</a:t>
            </a:r>
            <a:r>
              <a:rPr lang="ru-RU" sz="2400" i="1" dirty="0">
                <a:latin typeface="Helvetica" panose="020B0604020202020204" pitchFamily="34" charset="0"/>
                <a:cs typeface="Helvetica" panose="020B0604020202020204" pitchFamily="34" charset="0"/>
              </a:rPr>
              <a:t>евреи корыстолюбивы», «цыгане – обманщики</a:t>
            </a:r>
            <a:r>
              <a:rPr lang="ru-RU" sz="2400" dirty="0">
                <a:latin typeface="Helvetica" panose="020B0604020202020204" pitchFamily="34" charset="0"/>
                <a:cs typeface="Helvetica" panose="020B0604020202020204" pitchFamily="34" charset="0"/>
              </a:rPr>
              <a:t>» – отличать от культурной или интеллектуальной неполноценности);</a:t>
            </a:r>
            <a:endParaRPr lang="ru-RU" sz="2400" i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231" y="732008"/>
            <a:ext cx="9199661" cy="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50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2955" y="510702"/>
            <a:ext cx="1129111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ru-RU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ru-RU" sz="24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ru-RU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11</a:t>
            </a:r>
            <a:r>
              <a:rPr lang="ru-RU" sz="2400" dirty="0">
                <a:latin typeface="Helvetica" panose="020B0604020202020204" pitchFamily="34" charset="0"/>
                <a:cs typeface="Helvetica" panose="020B0604020202020204" pitchFamily="34" charset="0"/>
              </a:rPr>
              <a:t>. </a:t>
            </a:r>
            <a:r>
              <a:rPr lang="ru-RU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Рассуждения о непропорциональном превосходстве той или иной этнической или религиозной группы </a:t>
            </a:r>
            <a:r>
              <a:rPr lang="ru-RU" sz="2400" dirty="0">
                <a:latin typeface="Helvetica" panose="020B0604020202020204" pitchFamily="34" charset="0"/>
                <a:cs typeface="Helvetica" panose="020B0604020202020204" pitchFamily="34" charset="0"/>
              </a:rPr>
              <a:t>в материальном достатке, представительстве во властных структурах, прессе и т.д</a:t>
            </a:r>
            <a:r>
              <a:rPr lang="ru-RU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.;</a:t>
            </a:r>
          </a:p>
          <a:p>
            <a:r>
              <a:rPr lang="ru-RU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                                                                                                            </a:t>
            </a:r>
          </a:p>
          <a:p>
            <a:r>
              <a:rPr lang="ru-RU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12</a:t>
            </a:r>
            <a:r>
              <a:rPr lang="ru-RU" sz="2400" dirty="0">
                <a:latin typeface="Helvetica" panose="020B0604020202020204" pitchFamily="34" charset="0"/>
                <a:cs typeface="Helvetica" panose="020B0604020202020204" pitchFamily="34" charset="0"/>
              </a:rPr>
              <a:t>. </a:t>
            </a:r>
            <a:r>
              <a:rPr lang="ru-RU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Обвинения в негативном влиянии той или иной этнической или религиозной группы на общество</a:t>
            </a:r>
            <a:r>
              <a:rPr lang="ru-RU" sz="2400" dirty="0">
                <a:latin typeface="Helvetica" panose="020B0604020202020204" pitchFamily="34" charset="0"/>
                <a:cs typeface="Helvetica" panose="020B0604020202020204" pitchFamily="34" charset="0"/>
              </a:rPr>
              <a:t>, государство («размывание национальной идентичности», «инородцы превращают Москву в нерусский город</a:t>
            </a:r>
            <a:r>
              <a:rPr lang="ru-RU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»); </a:t>
            </a:r>
            <a:endParaRPr lang="ru-RU" sz="24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ru-RU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                                                                                                                           </a:t>
            </a:r>
          </a:p>
          <a:p>
            <a:r>
              <a:rPr lang="ru-RU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13</a:t>
            </a:r>
            <a:r>
              <a:rPr lang="ru-RU" sz="2400" dirty="0">
                <a:latin typeface="Helvetica" panose="020B0604020202020204" pitchFamily="34" charset="0"/>
                <a:cs typeface="Helvetica" panose="020B0604020202020204" pitchFamily="34" charset="0"/>
              </a:rPr>
              <a:t>. </a:t>
            </a:r>
            <a:r>
              <a:rPr lang="ru-RU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Упоминание этнической или религиозной группы </a:t>
            </a:r>
            <a:r>
              <a:rPr lang="ru-RU" sz="2400" dirty="0">
                <a:latin typeface="Helvetica" panose="020B0604020202020204" pitchFamily="34" charset="0"/>
                <a:cs typeface="Helvetica" panose="020B0604020202020204" pitchFamily="34" charset="0"/>
              </a:rPr>
              <a:t>или ее представителей как таковых в унизительном или оскорбительном </a:t>
            </a:r>
            <a:r>
              <a:rPr lang="ru-RU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контексте;</a:t>
            </a:r>
            <a:endParaRPr lang="ru-RU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8682" y="510702"/>
            <a:ext cx="9199661" cy="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73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8758" y="1878675"/>
            <a:ext cx="1110661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Helvetica" panose="020B0604020202020204" pitchFamily="34" charset="0"/>
                <a:cs typeface="Helvetica" panose="020B0604020202020204" pitchFamily="34" charset="0"/>
              </a:rPr>
              <a:t>14</a:t>
            </a:r>
            <a:r>
              <a:rPr lang="ru-RU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. Призывы не допустить закрепления в регионе </a:t>
            </a:r>
            <a:r>
              <a:rPr lang="ru-RU" sz="2400" dirty="0">
                <a:latin typeface="Helvetica" panose="020B0604020202020204" pitchFamily="34" charset="0"/>
                <a:cs typeface="Helvetica" panose="020B0604020202020204" pitchFamily="34" charset="0"/>
              </a:rPr>
              <a:t>(районе, городе и т.д.) мигрантов, принадлежащих к той или иной этнический или религиозной группе (например, протесты против строительства мечети в «православном городе»); </a:t>
            </a:r>
            <a:r>
              <a:rPr lang="ru-RU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 </a:t>
            </a:r>
            <a:endParaRPr lang="ru-RU" sz="24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ru-RU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                                                                                                                                               </a:t>
            </a:r>
            <a:r>
              <a:rPr lang="ru-RU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15</a:t>
            </a:r>
            <a:r>
              <a:rPr lang="ru-RU" sz="2400" dirty="0">
                <a:latin typeface="Helvetica" panose="020B0604020202020204" pitchFamily="34" charset="0"/>
                <a:cs typeface="Helvetica" panose="020B0604020202020204" pitchFamily="34" charset="0"/>
              </a:rPr>
              <a:t>. </a:t>
            </a:r>
            <a:r>
              <a:rPr lang="ru-RU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Цитирование явно </a:t>
            </a:r>
            <a:r>
              <a:rPr lang="ru-RU" sz="2400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ксенофобных</a:t>
            </a:r>
            <a:r>
              <a:rPr lang="ru-RU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 высказываний </a:t>
            </a:r>
            <a:r>
              <a:rPr lang="ru-RU" sz="2400" dirty="0">
                <a:latin typeface="Helvetica" panose="020B0604020202020204" pitchFamily="34" charset="0"/>
                <a:cs typeface="Helvetica" panose="020B0604020202020204" pitchFamily="34" charset="0"/>
              </a:rPr>
              <a:t>и текстов без комментария, определяющего размежевание между позицией интервьюируемого и позицией журналиста; аналогично – предоставление места в газете для явной националистической пропаганды без редакционного комментария или иной полемики</a:t>
            </a:r>
            <a:r>
              <a:rPr lang="ru-RU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;                                                                                                                                                                     </a:t>
            </a:r>
            <a:endParaRPr lang="ru-RU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547" y="757806"/>
            <a:ext cx="9199661" cy="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93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1791" y="1830014"/>
            <a:ext cx="1108315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Helvetica" panose="020B0604020202020204" pitchFamily="34" charset="0"/>
                <a:cs typeface="Helvetica" panose="020B0604020202020204" pitchFamily="34" charset="0"/>
              </a:rPr>
              <a:t>16. </a:t>
            </a:r>
            <a:r>
              <a:rPr lang="ru-RU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Обвинение группы в попытках захвата власти или в территориальной экспансии (</a:t>
            </a:r>
            <a:r>
              <a:rPr lang="ru-RU" sz="2400" dirty="0">
                <a:latin typeface="Helvetica" panose="020B0604020202020204" pitchFamily="34" charset="0"/>
                <a:cs typeface="Helvetica" panose="020B0604020202020204" pitchFamily="34" charset="0"/>
              </a:rPr>
              <a:t>в буквальном смысле, в отличие от призывов не допустить закрепления в регионе);  </a:t>
            </a:r>
            <a:endParaRPr lang="ru-RU" sz="24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ru-RU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                                                                                  </a:t>
            </a:r>
          </a:p>
          <a:p>
            <a:r>
              <a:rPr lang="ru-RU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ru-RU" sz="2400" dirty="0">
                <a:latin typeface="Helvetica" panose="020B0604020202020204" pitchFamily="34" charset="0"/>
                <a:cs typeface="Helvetica" panose="020B0604020202020204" pitchFamily="34" charset="0"/>
              </a:rPr>
              <a:t>17. </a:t>
            </a:r>
            <a:r>
              <a:rPr lang="ru-RU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Отрицание гражданства </a:t>
            </a:r>
            <a:r>
              <a:rPr lang="ru-RU" sz="2400" dirty="0">
                <a:latin typeface="Helvetica" panose="020B0604020202020204" pitchFamily="34" charset="0"/>
                <a:cs typeface="Helvetica" panose="020B0604020202020204" pitchFamily="34" charset="0"/>
              </a:rPr>
              <a:t>(то есть упоминание российских граждан как иностранцев в зависимости от их этнической идентификации). </a:t>
            </a:r>
            <a:endParaRPr lang="ru-RU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541" y="774432"/>
            <a:ext cx="9199661" cy="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74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262" y="0"/>
            <a:ext cx="113676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772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64523" y="440266"/>
            <a:ext cx="1052391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Что мы можем противопоставить экстремизму?</a:t>
            </a:r>
            <a:endParaRPr lang="ru-RU" sz="54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4523" y="2593571"/>
            <a:ext cx="3490058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b="1" dirty="0" smtClean="0"/>
              <a:t>Толерантность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b="1" dirty="0" smtClean="0"/>
              <a:t>Сопереживание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b="1" dirty="0" smtClean="0"/>
              <a:t>Сочувствие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b="1" dirty="0" smtClean="0"/>
              <a:t>Сотрудничество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b="1" dirty="0" smtClean="0"/>
              <a:t>Дружба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b="1" dirty="0" smtClean="0"/>
              <a:t>Любовь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b="1" dirty="0" smtClean="0"/>
              <a:t>Знания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b="1" dirty="0" smtClean="0"/>
              <a:t>Профессионализм</a:t>
            </a:r>
            <a:endParaRPr lang="ru-RU" sz="28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3026" y="2194592"/>
            <a:ext cx="5702531" cy="3945775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51018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1550</TotalTime>
  <Words>547</Words>
  <Application>Microsoft Office PowerPoint</Application>
  <PresentationFormat>Широкоэкранный</PresentationFormat>
  <Paragraphs>91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Arial</vt:lpstr>
      <vt:lpstr>Arial Black</vt:lpstr>
      <vt:lpstr>Garamond</vt:lpstr>
      <vt:lpstr>Georgia</vt:lpstr>
      <vt:lpstr>Helvetica</vt:lpstr>
      <vt:lpstr>Miriam</vt:lpstr>
      <vt:lpstr>Times New Roman</vt:lpstr>
      <vt:lpstr>Wingdings</vt:lpstr>
      <vt:lpstr>Натуральные материалы</vt:lpstr>
      <vt:lpstr>Профилактика экстремизма      СПб ГБПОУ Медицинский техникум №2 2021 г.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БУЛЛИНГ</dc:title>
  <dc:creator>USER</dc:creator>
  <cp:lastModifiedBy>Roman</cp:lastModifiedBy>
  <cp:revision>86</cp:revision>
  <dcterms:created xsi:type="dcterms:W3CDTF">2020-01-22T12:01:15Z</dcterms:created>
  <dcterms:modified xsi:type="dcterms:W3CDTF">2022-03-23T10:21:06Z</dcterms:modified>
</cp:coreProperties>
</file>