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90" r:id="rId3"/>
    <p:sldId id="299" r:id="rId4"/>
    <p:sldId id="273" r:id="rId5"/>
    <p:sldId id="275" r:id="rId6"/>
    <p:sldId id="307" r:id="rId7"/>
    <p:sldId id="304" r:id="rId8"/>
    <p:sldId id="306" r:id="rId9"/>
    <p:sldId id="302" r:id="rId10"/>
    <p:sldId id="292" r:id="rId11"/>
    <p:sldId id="293" r:id="rId12"/>
    <p:sldId id="296" r:id="rId13"/>
    <p:sldId id="278" r:id="rId14"/>
    <p:sldId id="288" r:id="rId15"/>
    <p:sldId id="267" r:id="rId16"/>
    <p:sldId id="268" r:id="rId17"/>
    <p:sldId id="270" r:id="rId18"/>
    <p:sldId id="271" r:id="rId19"/>
    <p:sldId id="258" r:id="rId20"/>
    <p:sldId id="262" r:id="rId21"/>
    <p:sldId id="260" r:id="rId22"/>
    <p:sldId id="25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FF99"/>
    <a:srgbClr val="99FF99"/>
    <a:srgbClr val="FF9966"/>
    <a:srgbClr val="FF3399"/>
    <a:srgbClr val="00FFCC"/>
    <a:srgbClr val="006600"/>
    <a:srgbClr val="FFFFFF"/>
    <a:srgbClr val="00CCFF"/>
    <a:srgbClr val="50B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8" d="100"/>
          <a:sy n="78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Причины</c:v>
                </c:pt>
              </c:strCache>
            </c:strRef>
          </c:tx>
          <c:explosion val="29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4"/>
                <c:pt idx="0">
                  <c:v>Психотравма</c:v>
                </c:pt>
                <c:pt idx="1">
                  <c:v>Депрессия</c:v>
                </c:pt>
                <c:pt idx="2">
                  <c:v>Сочеание факторов</c:v>
                </c:pt>
                <c:pt idx="3">
                  <c:v>Другое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0.36</c:v>
                </c:pt>
                <c:pt idx="1">
                  <c:v>0.34</c:v>
                </c:pt>
                <c:pt idx="2">
                  <c:v>0.25</c:v>
                </c:pt>
                <c:pt idx="3">
                  <c:v>0.05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EE-4CEB-95B8-09095A2FBF8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6147435429545185"/>
          <c:y val="0.32891969194227894"/>
          <c:w val="0.22854016920009909"/>
          <c:h val="0.2783460379907561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0684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1750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949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5630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335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906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4420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1147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3161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774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920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8309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509648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9701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55778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322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849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12EB32C-3D15-4A8E-B2F8-C57E648E81EB}" type="datetimeFigureOut">
              <a:rPr lang="ru-RU" smtClean="0"/>
              <a:t>29.03.2022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BFFD55D-4D77-4843-9B4C-7D434408EF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9319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87037"/>
            <a:ext cx="12192000" cy="995378"/>
          </a:xfrm>
        </p:spPr>
        <p:txBody>
          <a:bodyPr/>
          <a:lstStyle/>
          <a:p>
            <a:pPr algn="ctr"/>
            <a:r>
              <a:rPr lang="ru-RU" sz="6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sz="6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</a:t>
            </a:r>
            <a:endParaRPr lang="ru-RU" sz="6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6455" y="5996580"/>
            <a:ext cx="8899958" cy="861420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СПб ГБПОУ «МЕДИЦИНСКИЙ ТЕХНИКУМ №2»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  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1407" y="1377501"/>
            <a:ext cx="7835461" cy="4266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501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979" y="612845"/>
            <a:ext cx="662151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sz="32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</a:t>
            </a:r>
          </a:p>
          <a:p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(СПП или 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селфхарм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комплекс действий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аутоагрессивного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характера, нацеленных на причинение физического вреда собственному телу.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</a:p>
          <a:p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правиться с негативными переживаниями.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 rot="10800000" flipV="1">
            <a:off x="740979" y="4149234"/>
            <a:ext cx="66215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СПП довольно широко распространилось за последние 10-20 лет.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2497" y="788276"/>
            <a:ext cx="4189357" cy="525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05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62152" y="599090"/>
            <a:ext cx="11293126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Селфхарм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это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поведение: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себе порезов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ожогов, 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расцарапывание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удары головой или руками 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стены</a:t>
            </a: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облегчить эмоциональное состояние.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Менее очевидные симптомы-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голодание,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переедание,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злоупотребление алкоголем,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нанесение шрамов,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татуировок.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8018" y="1156603"/>
            <a:ext cx="3848100" cy="508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8277" y="772510"/>
            <a:ext cx="1070478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СОВРЕМЕННЫХ ПОДРОСТКОВ</a:t>
            </a:r>
          </a:p>
          <a:p>
            <a:endParaRPr lang="ru-R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Позже взрослеют, инфантильны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отношение к телу, его значимости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Дихотомия (либо хорошо-либо плохо)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Готовность к экспериментам со смертью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 навыков межличностного взаимодействия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Эмоциональная нестабильность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Низкие навыки стрессоустойчивости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6516" y="4056081"/>
            <a:ext cx="3516547" cy="2407782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09738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77916" y="520262"/>
            <a:ext cx="10939119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 и переживания, типичные для подростков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Тревога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Растерянность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Беспомощность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Недовольство собой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Самообвинение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Злость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Перепады настроения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 и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самоагрессия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Неуверенность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поддержки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Одиночество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3503" y="1838282"/>
            <a:ext cx="4912392" cy="354920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596567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01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896" y="556645"/>
            <a:ext cx="1087304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Основные причины </a:t>
            </a:r>
            <a:r>
              <a:rPr lang="ru-RU" sz="36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самоповреждающего</a:t>
            </a:r>
            <a:r>
              <a:rPr lang="ru-RU" sz="3600" b="1" cap="none" spc="0" dirty="0" smtClean="0">
                <a:ln w="0"/>
                <a:effectLst>
                  <a:reflection blurRad="6350" stA="53000" endA="300" endPos="35500" dir="5400000" sy="-90000" algn="bl" rotWithShape="0"/>
                </a:effectLst>
              </a:rPr>
              <a:t> поведения среди подростков</a:t>
            </a:r>
            <a:endParaRPr lang="ru-RU" sz="3600" b="1" cap="none" spc="0" dirty="0">
              <a:ln w="0"/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266859739"/>
              </p:ext>
            </p:extLst>
          </p:nvPr>
        </p:nvGraphicFramePr>
        <p:xfrm>
          <a:off x="2227811" y="1756974"/>
          <a:ext cx="8013469" cy="45773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1010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477070" y="487781"/>
            <a:ext cx="4284115" cy="1047776"/>
          </a:xfrm>
          <a:prstGeom prst="roundRect">
            <a:avLst/>
          </a:prstGeom>
          <a:gradFill flip="none" rotWithShape="1">
            <a:gsLst>
              <a:gs pos="0">
                <a:srgbClr val="FF99FF">
                  <a:shade val="30000"/>
                  <a:satMod val="115000"/>
                </a:srgbClr>
              </a:gs>
              <a:gs pos="50000">
                <a:srgbClr val="FF99FF">
                  <a:shade val="67500"/>
                  <a:satMod val="115000"/>
                </a:srgbClr>
              </a:gs>
              <a:gs pos="100000">
                <a:srgbClr val="FF99FF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или внутренний  триггер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трелка углом вверх 15"/>
          <p:cNvSpPr/>
          <p:nvPr/>
        </p:nvSpPr>
        <p:spPr>
          <a:xfrm rot="5400000">
            <a:off x="797040" y="1348431"/>
            <a:ext cx="850392" cy="1289542"/>
          </a:xfrm>
          <a:prstGeom prst="bentUpArrow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863502" y="1568006"/>
            <a:ext cx="4272181" cy="1058677"/>
          </a:xfrm>
          <a:prstGeom prst="roundRect">
            <a:avLst/>
          </a:prstGeom>
          <a:gradFill flip="none" rotWithShape="1">
            <a:gsLst>
              <a:gs pos="0">
                <a:srgbClr val="99FF99">
                  <a:shade val="30000"/>
                  <a:satMod val="115000"/>
                </a:srgbClr>
              </a:gs>
              <a:gs pos="50000">
                <a:srgbClr val="99FF99">
                  <a:shade val="67500"/>
                  <a:satMod val="115000"/>
                </a:srgbClr>
              </a:gs>
              <a:gs pos="100000">
                <a:srgbClr val="99FF99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Непереносимые чувства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2957485" y="2670748"/>
            <a:ext cx="4508339" cy="1297604"/>
          </a:xfrm>
          <a:prstGeom prst="roundRect">
            <a:avLst/>
          </a:prstGeom>
          <a:gradFill flip="none" rotWithShape="1">
            <a:gsLst>
              <a:gs pos="0">
                <a:srgbClr val="FFFF99">
                  <a:shade val="30000"/>
                  <a:satMod val="115000"/>
                </a:srgbClr>
              </a:gs>
              <a:gs pos="50000">
                <a:srgbClr val="FFFF99">
                  <a:shade val="67500"/>
                  <a:satMod val="115000"/>
                </a:srgbClr>
              </a:gs>
              <a:gs pos="100000">
                <a:srgbClr val="FFFF99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эмоциональный накал, с которым невозможно справиться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315054" y="4001762"/>
            <a:ext cx="4347242" cy="1131172"/>
          </a:xfrm>
          <a:prstGeom prst="roundRect">
            <a:avLst/>
          </a:prstGeom>
          <a:gradFill flip="none" rotWithShape="1">
            <a:gsLst>
              <a:gs pos="0">
                <a:srgbClr val="FF9966">
                  <a:tint val="66000"/>
                  <a:satMod val="160000"/>
                </a:srgbClr>
              </a:gs>
              <a:gs pos="50000">
                <a:srgbClr val="FF9966">
                  <a:tint val="44500"/>
                  <a:satMod val="160000"/>
                </a:srgbClr>
              </a:gs>
              <a:gs pos="100000">
                <a:srgbClr val="FF9966">
                  <a:tint val="23500"/>
                  <a:satMod val="160000"/>
                </a:srgb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Самоповреждение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4691" y="3970295"/>
            <a:ext cx="1357751" cy="871804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2944" y="5096295"/>
            <a:ext cx="1205509" cy="871804"/>
          </a:xfrm>
          <a:prstGeom prst="rect">
            <a:avLst/>
          </a:prstGeom>
        </p:spPr>
      </p:pic>
      <p:sp>
        <p:nvSpPr>
          <p:cNvPr id="33" name="Скругленный прямоугольник 32"/>
          <p:cNvSpPr/>
          <p:nvPr/>
        </p:nvSpPr>
        <p:spPr>
          <a:xfrm>
            <a:off x="5688453" y="5169572"/>
            <a:ext cx="4275354" cy="1051439"/>
          </a:xfrm>
          <a:prstGeom prst="roundRect">
            <a:avLst/>
          </a:prstGeom>
          <a:gradFill flip="none" rotWithShape="1">
            <a:gsLst>
              <a:gs pos="0">
                <a:srgbClr val="00CCFF">
                  <a:shade val="30000"/>
                  <a:satMod val="115000"/>
                </a:srgbClr>
              </a:gs>
              <a:gs pos="50000">
                <a:srgbClr val="00CCFF">
                  <a:shade val="67500"/>
                  <a:satMod val="115000"/>
                </a:srgbClr>
              </a:gs>
              <a:gs pos="100000">
                <a:srgbClr val="00CCFF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Временное состояние облегчения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9977" y="-129443"/>
            <a:ext cx="1195141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3200" b="1" cap="none" spc="0" dirty="0" smtClean="0">
                <a:ln w="0"/>
                <a:solidFill>
                  <a:srgbClr val="C000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МЕХАНИЗМ САМОПОВРЕЖДАЮЩЕГО ПОВЕДЕНИЯ</a:t>
            </a:r>
            <a:endParaRPr lang="ru-RU" sz="3200" b="1" cap="none" spc="0" dirty="0">
              <a:ln w="0"/>
              <a:solidFill>
                <a:srgbClr val="C000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17" name="Стрелка углом вверх 16"/>
          <p:cNvSpPr/>
          <p:nvPr/>
        </p:nvSpPr>
        <p:spPr>
          <a:xfrm rot="5400000">
            <a:off x="1985282" y="2396768"/>
            <a:ext cx="850392" cy="1289542"/>
          </a:xfrm>
          <a:prstGeom prst="bentUpArrow">
            <a:avLst/>
          </a:prstGeom>
          <a:gradFill flip="none" rotWithShape="1">
            <a:gsLst>
              <a:gs pos="0">
                <a:schemeClr val="bg1">
                  <a:lumMod val="95000"/>
                  <a:shade val="30000"/>
                  <a:satMod val="115000"/>
                </a:schemeClr>
              </a:gs>
              <a:gs pos="50000">
                <a:schemeClr val="bg1">
                  <a:lumMod val="95000"/>
                  <a:shade val="67500"/>
                  <a:satMod val="11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63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51792" y="505598"/>
            <a:ext cx="1098856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Чаще всего 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самоповреждающее</a:t>
            </a:r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поведение выполняет три основные функции:</a:t>
            </a:r>
          </a:p>
          <a:p>
            <a:r>
              <a:rPr lang="ru-RU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Совладать с сильной эмоцией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То есть перевести эмоциональную боль в физическую и таким образом эффективнее с ней справиться. Всем нам понятно, что делать с синяком или порезом, а вот с душевной болью — далеко не всегда, особенно если чувство зашкаливает.</a:t>
            </a:r>
          </a:p>
          <a:p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Попытаться почувствовать хоть что-то.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депрессиях, сенсорных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перегрузках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деперсонализации пациент зачастую плохо ощущает собственное тело, возникает «болезненное отупение», которое расценивается как довольно неприятное чувство. Самоповреждение помогает вернуть ощущение контакта со своим телом и контроля над ним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51792" y="4906803"/>
            <a:ext cx="1125227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400" b="1" i="1" dirty="0" smtClean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Наказать себя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Если человек страдает от собственной никчемности, одиночества, испытывает чувство вины и стыда, нанесение самоповреждений как бы помогает расплатиться за собственные ошибки.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2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565" y="4613828"/>
            <a:ext cx="2960054" cy="185003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2" name="Прямоугольник 1"/>
          <p:cNvSpPr/>
          <p:nvPr/>
        </p:nvSpPr>
        <p:spPr>
          <a:xfrm>
            <a:off x="844691" y="534489"/>
            <a:ext cx="1134730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Самоповреждение может рассматриваться: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попытка восстановить контроль над собственным телом;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самонаказание, движимое виной за произошедшее;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способ снять внешнюю агрессию;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привлечение внимания;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способ заглушить психическую боль (чувство пустоты, тревогу, деперсонализацию, скачку мыслей и пр.);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следствие комплекса причин из-за регресса на травматическое событие;</a:t>
            </a:r>
          </a:p>
        </p:txBody>
      </p:sp>
    </p:spTree>
    <p:extLst>
      <p:ext uri="{BB962C8B-B14F-4D97-AF65-F5344CB8AC3E}">
        <p14:creationId xmlns:p14="http://schemas.microsoft.com/office/powerpoint/2010/main" val="267236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8633" y="693683"/>
            <a:ext cx="10610195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функции СПП: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«Крик о помощи», призыв к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защите;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Избавление от негативных эмоций и чувства непереносимого одиночества (разрядка, как бы «с чистого листа»);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Дистанцирование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социума с одновременным привлечением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«Обезболивание» внутреннего мира (что отличает от мазохизма);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Актуализация ранних воспоминаний и условий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аттачмента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(переживания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аттачмента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хоть и деструктивного, актуализируются под актами СПП);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Формирование диссоциации (как способ защиты от травматических воспоминаний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426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04041" y="771574"/>
            <a:ext cx="10729868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реализации СПП может быть различным: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Непосредственное СПП (порезы, ожоги и пр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Модификации телесности (тату, пирсинг, пластическая хирургия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Аддикции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(химические и нехимические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пищевого поведения;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154" y="3681407"/>
            <a:ext cx="4468755" cy="25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01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954674" y="1403131"/>
            <a:ext cx="10029306" cy="4635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Подростковый возраст;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Конфликты и кризисы в семье;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Депрессивное состояние, одиночество;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Заниженная самооценка;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Конфликты со сверстниками;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Импульсивность, сниженный самоконтроль;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Эмоциональная и поведенческая лабильность;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Друзья, которые себя режут;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Буллинг</a:t>
            </a:r>
            <a:r>
              <a:rPr lang="ru-RU" sz="2400" b="1" dirty="0" smtClean="0">
                <a:solidFill>
                  <a:srgbClr val="002060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Злоупотребление ПАВ;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Психологические травмы.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solidFill>
                  <a:srgbClr val="002060"/>
                </a:solidFill>
              </a:rPr>
              <a:t>Психические расстройства</a:t>
            </a:r>
            <a:r>
              <a:rPr lang="ru-RU" sz="2400" dirty="0" smtClean="0">
                <a:solidFill>
                  <a:srgbClr val="002060"/>
                </a:solidFill>
              </a:rPr>
              <a:t>.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157500" y="756800"/>
            <a:ext cx="56236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0"/>
                <a:solidFill>
                  <a:schemeClr val="accent4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ФАКТОРЫ РИСКА СПП</a:t>
            </a:r>
            <a:endParaRPr lang="ru-RU" sz="3600" b="1" cap="none" spc="0" dirty="0">
              <a:ln w="0"/>
              <a:solidFill>
                <a:schemeClr val="accent4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4624" y="1403131"/>
            <a:ext cx="3382852" cy="4508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8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3683" y="693683"/>
            <a:ext cx="1131820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ОБЩАТЬСЯ С ПОДРОСТКОМ,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КОТОРОГО ЗАМЕТИЛИ САМОПОВРЕЖДЕНИЯ</a:t>
            </a:r>
            <a:endParaRPr lang="ru-RU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498764" y="2680855"/>
            <a:ext cx="2452254" cy="1433945"/>
          </a:xfrm>
          <a:prstGeom prst="rightArrow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НЕ РАБОТАЮТ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01836" y="2182091"/>
            <a:ext cx="7589385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НОТАЦИИ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УВЕЩЕВАНИЯ (У ТЕБЯ ВСЁ ХОРОШО…)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КРИТИКА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КОНТРОЛЯ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ВЗЫВАНИЕ К СОВЕСТИ, ОТВЕТСТВЕННОСТИ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ЗАПУГИВАНИЕ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948545" y="1641764"/>
            <a:ext cx="7356764" cy="4946072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>
            <a:off x="3283527" y="1494434"/>
            <a:ext cx="7876309" cy="4449166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918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77358" y="515080"/>
            <a:ext cx="1096165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0"/>
                <a:solidFill>
                  <a:srgbClr val="C0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Способы, помогающие справиться с СПП</a:t>
            </a:r>
            <a:endParaRPr lang="ru-RU" sz="4400" b="1" cap="none" spc="0" dirty="0">
              <a:ln w="0"/>
              <a:solidFill>
                <a:srgbClr val="C0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9585" y="1500448"/>
            <a:ext cx="7234929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Спокойствие («и это проходит»)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Налаживание контакта, доверия;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Изменение своего поведения;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Открытость;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Последовательность;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Ясность;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3600" dirty="0" smtClean="0">
                <a:solidFill>
                  <a:srgbClr val="FF99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Взаимные договоренности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4514" y="2051118"/>
            <a:ext cx="3273610" cy="3186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421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6131" y="-165508"/>
            <a:ext cx="12801599" cy="7196385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079" y="0"/>
            <a:ext cx="2693323" cy="7311516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58303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0231661"/>
              </p:ext>
            </p:extLst>
          </p:nvPr>
        </p:nvGraphicFramePr>
        <p:xfrm>
          <a:off x="-1" y="2"/>
          <a:ext cx="12192000" cy="75849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1470">
                  <a:extLst>
                    <a:ext uri="{9D8B030D-6E8A-4147-A177-3AD203B41FA5}">
                      <a16:colId xmlns:a16="http://schemas.microsoft.com/office/drawing/2014/main" xmlns="" val="1151468465"/>
                    </a:ext>
                  </a:extLst>
                </a:gridCol>
                <a:gridCol w="4686530">
                  <a:extLst>
                    <a:ext uri="{9D8B030D-6E8A-4147-A177-3AD203B41FA5}">
                      <a16:colId xmlns:a16="http://schemas.microsoft.com/office/drawing/2014/main" xmlns="" val="173968639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xmlns="" val="3219954094"/>
                    </a:ext>
                  </a:extLst>
                </a:gridCol>
              </a:tblGrid>
              <a:tr h="532356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ЕСЛИ ВЫ СЛЫШИТТЕ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ОБЯЗАТЕЛЬНО  СКАЖИТЕ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НИКОГДА НЕ ГОВОРИТЕ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41938035"/>
                  </a:ext>
                </a:extLst>
              </a:tr>
              <a:tr h="782876">
                <a:tc>
                  <a:txBody>
                    <a:bodyPr/>
                    <a:lstStyle/>
                    <a:p>
                      <a:r>
                        <a:rPr lang="ru-RU" sz="2200" b="1" i="1" dirty="0" smtClean="0"/>
                        <a:t>«Ненавижу</a:t>
                      </a:r>
                      <a:r>
                        <a:rPr lang="ru-RU" sz="2200" b="1" i="1" baseline="0" dirty="0" smtClean="0"/>
                        <a:t> учёбу, класс, группу…»</a:t>
                      </a:r>
                      <a:endParaRPr lang="ru-RU" sz="2200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dirty="0" smtClean="0"/>
                        <a:t>«Что происходит в классе, из-за чего ты себя так чувствуешь?</a:t>
                      </a:r>
                      <a:endParaRPr lang="ru-RU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i="1" dirty="0" smtClean="0"/>
                        <a:t>«Когда я был в твоём возрасте, да ты просто не стараешься…»</a:t>
                      </a:r>
                      <a:endParaRPr lang="ru-RU" sz="22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95700324"/>
                  </a:ext>
                </a:extLst>
              </a:tr>
              <a:tr h="1816273">
                <a:tc>
                  <a:txBody>
                    <a:bodyPr/>
                    <a:lstStyle/>
                    <a:p>
                      <a:r>
                        <a:rPr lang="ru-RU" sz="2200" b="1" i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</a:rPr>
                        <a:t>Всё кажется мне безнадёжным»</a:t>
                      </a:r>
                      <a:endParaRPr lang="ru-RU" sz="2200" b="1" i="1" dirty="0">
                        <a:solidFill>
                          <a:schemeClr val="accent3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rgbClr val="002060"/>
                          </a:solidFill>
                        </a:rPr>
                        <a:t>«Иногда мы все чувствуем себя подавленными. Давай подумаем, какие у нас проблемы и какую из них надо решить в первую очередь.»</a:t>
                      </a:r>
                      <a:endParaRPr lang="ru-RU" sz="22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i="1" dirty="0" smtClean="0"/>
                        <a:t>«Подумай лучше о тех, кому ещё хуже, чем тебе.»</a:t>
                      </a:r>
                      <a:endParaRPr lang="ru-RU" sz="22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14208737"/>
                  </a:ext>
                </a:extLst>
              </a:tr>
              <a:tr h="1127342">
                <a:tc>
                  <a:txBody>
                    <a:bodyPr/>
                    <a:lstStyle/>
                    <a:p>
                      <a:r>
                        <a:rPr lang="ru-RU" sz="2200" b="1" i="1" dirty="0" smtClean="0">
                          <a:solidFill>
                            <a:srgbClr val="C00000"/>
                          </a:solidFill>
                        </a:rPr>
                        <a:t>«Всем было бы лучше</a:t>
                      </a:r>
                      <a:r>
                        <a:rPr lang="ru-RU" sz="2200" b="1" i="1" baseline="0" dirty="0" smtClean="0">
                          <a:solidFill>
                            <a:srgbClr val="C00000"/>
                          </a:solidFill>
                        </a:rPr>
                        <a:t> без меня»</a:t>
                      </a:r>
                      <a:endParaRPr lang="ru-RU" sz="2200" b="1" i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rgbClr val="C00000"/>
                          </a:solidFill>
                        </a:rPr>
                        <a:t>«Ты очень много значишь для нас и меня беспокоит твоё настроение. Скажи мне, что происходит»</a:t>
                      </a:r>
                      <a:endParaRPr lang="ru-RU" sz="2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i="1" dirty="0" smtClean="0"/>
                        <a:t>«Не говори глупости. Давай поговорим о чём-нибудь другом»</a:t>
                      </a:r>
                      <a:endParaRPr lang="ru-RU" sz="22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2387429"/>
                  </a:ext>
                </a:extLst>
              </a:tr>
              <a:tr h="1127342">
                <a:tc>
                  <a:txBody>
                    <a:bodyPr/>
                    <a:lstStyle/>
                    <a:p>
                      <a:r>
                        <a:rPr lang="ru-RU" sz="2200" b="1" i="1" dirty="0" smtClean="0">
                          <a:solidFill>
                            <a:srgbClr val="00B050"/>
                          </a:solidFill>
                        </a:rPr>
                        <a:t>«Вы не понимаете меня!»</a:t>
                      </a:r>
                      <a:endParaRPr lang="ru-RU" sz="2200" b="1" i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rgbClr val="00B050"/>
                          </a:solidFill>
                        </a:rPr>
                        <a:t>«Расскажите мне, как ты себя чувствуешь. Я действительно хочу </a:t>
                      </a:r>
                    </a:p>
                    <a:p>
                      <a:r>
                        <a:rPr lang="ru-RU" sz="2200" b="1" dirty="0" smtClean="0">
                          <a:solidFill>
                            <a:srgbClr val="00B050"/>
                          </a:solidFill>
                        </a:rPr>
                        <a:t>Это знать.»</a:t>
                      </a:r>
                      <a:endParaRPr lang="ru-RU" sz="2200" b="1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i="1" dirty="0" smtClean="0"/>
                        <a:t>«Кто же может понять молодежь в наши дни.»</a:t>
                      </a:r>
                      <a:endParaRPr lang="ru-RU" sz="22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1606870"/>
                  </a:ext>
                </a:extLst>
              </a:tr>
              <a:tr h="1471808">
                <a:tc>
                  <a:txBody>
                    <a:bodyPr/>
                    <a:lstStyle/>
                    <a:p>
                      <a:r>
                        <a:rPr lang="ru-RU" sz="2200" b="1" i="1" dirty="0" smtClean="0">
                          <a:solidFill>
                            <a:srgbClr val="0070C0"/>
                          </a:solidFill>
                        </a:rPr>
                        <a:t>«А если у меня не получится?»</a:t>
                      </a:r>
                      <a:endParaRPr lang="ru-RU" sz="2200" b="1" i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dirty="0" smtClean="0">
                          <a:solidFill>
                            <a:srgbClr val="0070C0"/>
                          </a:solidFill>
                        </a:rPr>
                        <a:t>«Если не получится, мы подумаем,</a:t>
                      </a:r>
                      <a:r>
                        <a:rPr lang="ru-RU" sz="2200" b="1" baseline="0" dirty="0" smtClean="0">
                          <a:solidFill>
                            <a:srgbClr val="0070C0"/>
                          </a:solidFill>
                        </a:rPr>
                        <a:t> как это сделать по-другому. Если не получится, я буду знать, что ты сделал всё возможное».</a:t>
                      </a:r>
                      <a:endParaRPr lang="ru-RU" sz="22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200" b="1" i="1" dirty="0" smtClean="0"/>
                        <a:t>«Если не получится-значит ты недостаточно старался»</a:t>
                      </a:r>
                      <a:endParaRPr lang="ru-RU" sz="2200" b="1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242221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301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59" y="0"/>
            <a:ext cx="12514413" cy="68580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227166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5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7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022" y="554335"/>
            <a:ext cx="975459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Страхи и мифы при обращении за</a:t>
            </a:r>
          </a:p>
          <a:p>
            <a:pPr algn="ctr"/>
            <a:r>
              <a:rPr lang="ru-RU" sz="4800" b="1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 психиатрической помощью</a:t>
            </a:r>
            <a:endParaRPr lang="ru-RU" sz="4800" b="1" cap="none" spc="0" dirty="0">
              <a:ln w="0"/>
              <a:solidFill>
                <a:schemeClr val="accent5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112934"/>
              </p:ext>
            </p:extLst>
          </p:nvPr>
        </p:nvGraphicFramePr>
        <p:xfrm>
          <a:off x="901700" y="2294540"/>
          <a:ext cx="10325100" cy="39979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62550"/>
                <a:gridCol w="516255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УБЕЖДЕНИЯ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ФАКТЫ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76362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Это испортит будущее моему ребёнку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Не несёт ограничений, в то время как оставление без внимания может иметь тяжёлые</a:t>
                      </a:r>
                      <a:r>
                        <a:rPr lang="ru-RU" sz="2000" baseline="0" dirty="0" smtClean="0"/>
                        <a:t> последствия (нарастание дезадаптации, СП, СР)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Если назначат таблетки, он превратится в «овощ», не сможет учиться…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Вовремя и правильно подобранная фармакотерапия помогает выровнять ситуацию</a:t>
                      </a:r>
                      <a:endParaRPr lang="ru-RU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Мой ребёнок не псих, если об этом узнают, то будет стыдно…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Право любого человека, в том числе ребёнка охраняет Закон о врачебной тайне (факт обращения, диагноз, лечение в стационаре и пр.)</a:t>
                      </a:r>
                      <a:endParaRPr lang="ru-RU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152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4859" y="729049"/>
            <a:ext cx="10553357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С 1993 года не существует юридического понятия «психиатрический учёт»</a:t>
            </a:r>
          </a:p>
          <a:p>
            <a:endParaRPr lang="ru-RU" dirty="0"/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«Наблюдение психиатра по обращаемости это </a:t>
            </a:r>
          </a:p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НЕ ПСИХИАТРИЧЕСКИЙ УЧЁТ!</a:t>
            </a:r>
          </a:p>
          <a:p>
            <a:pPr algn="ctr"/>
            <a:endParaRPr lang="ru-RU" sz="2400" b="1" dirty="0" smtClean="0">
              <a:solidFill>
                <a:srgbClr val="002060"/>
              </a:solidFill>
            </a:endParaRPr>
          </a:p>
          <a:p>
            <a:r>
              <a:rPr lang="ru-RU" sz="2400" b="1" dirty="0" smtClean="0"/>
              <a:t>Именно в эту группу наблюдения относятся большинство психических расстройств (депрессия, тревожное расстройство, расстройство адаптации и т.д.).</a:t>
            </a:r>
          </a:p>
          <a:p>
            <a:endParaRPr lang="ru-RU" sz="2400" b="1" dirty="0"/>
          </a:p>
          <a:p>
            <a:r>
              <a:rPr lang="ru-RU" sz="2400" b="1" dirty="0" smtClean="0"/>
              <a:t>Этот вид наблюдения предполагает осмотр психиатром только по согласию пациента и не несёт последствий.</a:t>
            </a:r>
          </a:p>
          <a:p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0749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24" y="0"/>
            <a:ext cx="12199647" cy="6857999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995858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1037</TotalTime>
  <Words>958</Words>
  <Application>Microsoft Office PowerPoint</Application>
  <PresentationFormat>Широкоэкранный</PresentationFormat>
  <Paragraphs>155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Batang</vt:lpstr>
      <vt:lpstr>Garamond</vt:lpstr>
      <vt:lpstr>Times New Roman</vt:lpstr>
      <vt:lpstr>Wingdings</vt:lpstr>
      <vt:lpstr>Натуральные материалы</vt:lpstr>
      <vt:lpstr>Самоповреждающее поведение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62</cp:revision>
  <dcterms:created xsi:type="dcterms:W3CDTF">2021-03-01T12:57:15Z</dcterms:created>
  <dcterms:modified xsi:type="dcterms:W3CDTF">2022-03-29T09:44:15Z</dcterms:modified>
</cp:coreProperties>
</file>